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79" r:id="rId3"/>
    <p:sldId id="323" r:id="rId4"/>
    <p:sldId id="319" r:id="rId5"/>
    <p:sldId id="324" r:id="rId6"/>
    <p:sldId id="378" r:id="rId7"/>
    <p:sldId id="317" r:id="rId8"/>
    <p:sldId id="325" r:id="rId9"/>
    <p:sldId id="370" r:id="rId10"/>
    <p:sldId id="367" r:id="rId11"/>
    <p:sldId id="368" r:id="rId12"/>
    <p:sldId id="369" r:id="rId13"/>
    <p:sldId id="373" r:id="rId14"/>
    <p:sldId id="371" r:id="rId15"/>
    <p:sldId id="374" r:id="rId16"/>
    <p:sldId id="375" r:id="rId17"/>
    <p:sldId id="322" r:id="rId18"/>
    <p:sldId id="318" r:id="rId19"/>
    <p:sldId id="320" r:id="rId20"/>
    <p:sldId id="321" r:id="rId21"/>
    <p:sldId id="327" r:id="rId22"/>
    <p:sldId id="329" r:id="rId23"/>
    <p:sldId id="328" r:id="rId24"/>
    <p:sldId id="330" r:id="rId25"/>
    <p:sldId id="331" r:id="rId26"/>
    <p:sldId id="332" r:id="rId27"/>
    <p:sldId id="333" r:id="rId28"/>
    <p:sldId id="334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6" r:id="rId37"/>
    <p:sldId id="345" r:id="rId38"/>
    <p:sldId id="343" r:id="rId39"/>
    <p:sldId id="37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77" r:id="rId61"/>
    <p:sldId id="306" r:id="rId62"/>
    <p:sldId id="269" r:id="rId63"/>
    <p:sldId id="272" r:id="rId64"/>
    <p:sldId id="380" r:id="rId65"/>
    <p:sldId id="309" r:id="rId66"/>
    <p:sldId id="311" r:id="rId67"/>
    <p:sldId id="312" r:id="rId68"/>
    <p:sldId id="310" r:id="rId69"/>
    <p:sldId id="314" r:id="rId70"/>
    <p:sldId id="315" r:id="rId71"/>
    <p:sldId id="316" r:id="rId72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5F0"/>
    <a:srgbClr val="00FF00"/>
    <a:srgbClr val="104CDE"/>
    <a:srgbClr val="0000CC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6" autoAdjust="0"/>
    <p:restoredTop sz="80763" autoAdjust="0"/>
  </p:normalViewPr>
  <p:slideViewPr>
    <p:cSldViewPr>
      <p:cViewPr>
        <p:scale>
          <a:sx n="66" d="100"/>
          <a:sy n="66" d="100"/>
        </p:scale>
        <p:origin x="544" y="7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B2D96-F6E1-5841-9756-438D13B386D3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04214-8B7D-E542-9E82-0EFF4B949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esta volviendo mucho mas facil para entcontrar, entender y applicar inteligencia artificial.</a:t>
            </a:r>
          </a:p>
          <a:p>
            <a:endParaRPr lang="en-US" dirty="0"/>
          </a:p>
          <a:p>
            <a:r>
              <a:rPr lang="en-US" dirty="0"/>
              <a:t>Pero en si el future no es el alogirhtimo en si, si no en su applicaione - sistemas intelligenctes.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66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Antes de hablar de AI, se tiene </a:t>
            </a:r>
            <a:r>
              <a:rPr lang="en-US" dirty="0" err="1"/>
              <a:t>que</a:t>
            </a:r>
            <a:r>
              <a:rPr lang="en-US" dirty="0"/>
              <a:t> enteder </a:t>
            </a:r>
            <a:r>
              <a:rPr lang="en-US" dirty="0" err="1"/>
              <a:t>que</a:t>
            </a:r>
            <a:r>
              <a:rPr lang="en-US" dirty="0"/>
              <a:t> nuestro agente va tener </a:t>
            </a:r>
            <a:r>
              <a:rPr lang="en-US" dirty="0" err="1"/>
              <a:t>que</a:t>
            </a:r>
            <a:r>
              <a:rPr lang="en-US" dirty="0"/>
              <a:t> moverse en un intorno. </a:t>
            </a:r>
          </a:p>
          <a:p>
            <a:r>
              <a:rPr lang="en-US" dirty="0"/>
              <a:t>O sea el AI no vtrabajo en un vacio, pero en base de datos que recibe de su intorno.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5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Entonces aqui toma el agente decisions/acciones para afectar a su intorno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porque toma acciones? Para ganar premios. Y tratar de “</a:t>
            </a:r>
            <a:r>
              <a:rPr lang="en-US" dirty="0" err="1"/>
              <a:t>ganar</a:t>
            </a:r>
            <a:r>
              <a:rPr lang="en-US" dirty="0"/>
              <a:t>” o </a:t>
            </a:r>
            <a:r>
              <a:rPr lang="en-US" dirty="0" err="1"/>
              <a:t>mejor</a:t>
            </a:r>
            <a:r>
              <a:rPr lang="en-US" dirty="0"/>
              <a:t> “</a:t>
            </a:r>
            <a:r>
              <a:rPr lang="en-US" dirty="0" err="1"/>
              <a:t>vivir</a:t>
            </a:r>
            <a:r>
              <a:rPr lang="en-US" dirty="0"/>
              <a:t>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en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con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accion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, lee el </a:t>
            </a:r>
            <a:r>
              <a:rPr lang="en-US" dirty="0" err="1"/>
              <a:t>estado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intorno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cambia y </a:t>
            </a:r>
            <a:r>
              <a:rPr lang="en-US" dirty="0" err="1"/>
              <a:t>tambien</a:t>
            </a:r>
            <a:r>
              <a:rPr lang="en-US" dirty="0"/>
              <a:t> receive con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premio</a:t>
            </a:r>
            <a:r>
              <a:rPr lang="en-US" dirty="0"/>
              <a:t> o </a:t>
            </a:r>
            <a:r>
              <a:rPr lang="en-US" dirty="0" err="1"/>
              <a:t>senal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Tambien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accion</a:t>
            </a:r>
            <a:r>
              <a:rPr lang="en-US" dirty="0"/>
              <a:t> en un </a:t>
            </a:r>
            <a:r>
              <a:rPr lang="en-US" dirty="0" err="1"/>
              <a:t>estado</a:t>
            </a:r>
            <a:r>
              <a:rPr lang="en-US" dirty="0"/>
              <a:t> no cambia el </a:t>
            </a:r>
            <a:r>
              <a:rPr lang="en-US" dirty="0" err="1"/>
              <a:t>intorno</a:t>
            </a:r>
            <a:r>
              <a:rPr lang="en-US" dirty="0"/>
              <a:t> o no </a:t>
            </a:r>
            <a:r>
              <a:rPr lang="en-US" dirty="0" err="1"/>
              <a:t>recivq</a:t>
            </a:r>
            <a:r>
              <a:rPr lang="en-US" dirty="0"/>
              <a:t> </a:t>
            </a:r>
            <a:r>
              <a:rPr lang="en-US" dirty="0" err="1"/>
              <a:t>premio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Hacie</a:t>
            </a:r>
            <a:r>
              <a:rPr lang="en-US" dirty="0"/>
              <a:t> se </a:t>
            </a:r>
            <a:r>
              <a:rPr lang="en-US" dirty="0" err="1"/>
              <a:t>mantiene</a:t>
            </a:r>
            <a:r>
              <a:rPr lang="en-US" dirty="0"/>
              <a:t> el </a:t>
            </a:r>
            <a:r>
              <a:rPr lang="en-US" dirty="0" err="1"/>
              <a:t>agente</a:t>
            </a:r>
            <a:r>
              <a:rPr lang="en-US" dirty="0"/>
              <a:t>. </a:t>
            </a:r>
            <a:r>
              <a:rPr lang="en-US" dirty="0" err="1"/>
              <a:t>Leindo</a:t>
            </a:r>
            <a:r>
              <a:rPr lang="en-US" dirty="0"/>
              <a:t> </a:t>
            </a:r>
            <a:r>
              <a:rPr lang="en-US" dirty="0" err="1"/>
              <a:t>tratando</a:t>
            </a:r>
            <a:r>
              <a:rPr lang="en-US" dirty="0"/>
              <a:t> de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intorno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a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teniendo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para </a:t>
            </a:r>
            <a:r>
              <a:rPr lang="en-US" dirty="0" err="1"/>
              <a:t>ganar</a:t>
            </a:r>
            <a:r>
              <a:rPr lang="en-US" dirty="0"/>
              <a:t>. Y </a:t>
            </a:r>
            <a:r>
              <a:rPr lang="en-US" dirty="0" err="1"/>
              <a:t>gnar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definer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maximar</a:t>
            </a:r>
            <a:endParaRPr lang="en-US" dirty="0"/>
          </a:p>
          <a:p>
            <a:r>
              <a:rPr lang="en-US" dirty="0"/>
              <a:t>El valor de </a:t>
            </a:r>
            <a:r>
              <a:rPr lang="en-US" dirty="0" err="1"/>
              <a:t>premios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adquire</a:t>
            </a:r>
            <a:r>
              <a:rPr lang="en-US" dirty="0"/>
              <a:t>, </a:t>
            </a:r>
            <a:r>
              <a:rPr lang="en-US" dirty="0" err="1"/>
              <a:t>ahora</a:t>
            </a:r>
            <a:r>
              <a:rPr lang="en-US" dirty="0"/>
              <a:t> o a future - rational</a:t>
            </a:r>
          </a:p>
          <a:p>
            <a:endParaRPr lang="en-US" dirty="0"/>
          </a:p>
          <a:p>
            <a:r>
              <a:rPr lang="en-US" dirty="0"/>
              <a:t>Y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: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tanto</a:t>
            </a:r>
            <a:r>
              <a:rPr lang="en-US" dirty="0"/>
              <a:t> </a:t>
            </a:r>
            <a:r>
              <a:rPr lang="en-US" dirty="0" err="1"/>
              <a:t>entiende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intorno</a:t>
            </a:r>
            <a:r>
              <a:rPr lang="en-US" dirty="0"/>
              <a:t> (o </a:t>
            </a:r>
            <a:r>
              <a:rPr lang="en-US" dirty="0" err="1"/>
              <a:t>que</a:t>
            </a:r>
            <a:r>
              <a:rPr lang="en-US" dirty="0"/>
              <a:t> tan </a:t>
            </a:r>
            <a:r>
              <a:rPr lang="en-US" dirty="0" err="1"/>
              <a:t>consistente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del </a:t>
            </a:r>
            <a:r>
              <a:rPr lang="en-US" dirty="0" err="1"/>
              <a:t>intorno</a:t>
            </a:r>
            <a:r>
              <a:rPr lang="en-US" dirty="0"/>
              <a:t> con el la </a:t>
            </a:r>
            <a:r>
              <a:rPr lang="en-US" dirty="0" err="1"/>
              <a:t>realidad</a:t>
            </a:r>
            <a:r>
              <a:rPr lang="en-US" dirty="0"/>
              <a:t> del </a:t>
            </a:r>
            <a:r>
              <a:rPr lang="en-US" dirty="0" err="1"/>
              <a:t>ointorno</a:t>
            </a:r>
            <a:r>
              <a:rPr lang="en-US" dirty="0"/>
              <a:t>), y </a:t>
            </a:r>
            <a:r>
              <a:rPr lang="en-US" dirty="0" err="1"/>
              <a:t>dependiendo</a:t>
            </a:r>
            <a:r>
              <a:rPr lang="en-US" dirty="0"/>
              <a:t> en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sigue</a:t>
            </a:r>
            <a:r>
              <a:rPr lang="en-US" dirty="0"/>
              <a:t> de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en los </a:t>
            </a:r>
            <a:r>
              <a:rPr lang="en-US" dirty="0" err="1"/>
              <a:t>estados</a:t>
            </a:r>
            <a:r>
              <a:rPr lang="en-US" dirty="0"/>
              <a:t> en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simplifcacione</a:t>
            </a:r>
            <a:r>
              <a:rPr lang="en-US" dirty="0"/>
              <a:t> </a:t>
            </a:r>
            <a:r>
              <a:rPr lang="en-US" dirty="0" err="1"/>
              <a:t>abstracta</a:t>
            </a:r>
            <a:r>
              <a:rPr lang="en-US" dirty="0"/>
              <a:t> de un </a:t>
            </a:r>
            <a:r>
              <a:rPr lang="en-US" dirty="0" err="1"/>
              <a:t>problema</a:t>
            </a:r>
            <a:r>
              <a:rPr lang="en-US" dirty="0"/>
              <a:t> global. </a:t>
            </a:r>
            <a:r>
              <a:rPr lang="en-US" dirty="0" err="1"/>
              <a:t>Intornos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. 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cocinar</a:t>
            </a:r>
            <a:r>
              <a:rPr lang="en-US" dirty="0"/>
              <a:t>, </a:t>
            </a:r>
            <a:r>
              <a:rPr lang="en-US" dirty="0" err="1"/>
              <a:t>caminar</a:t>
            </a:r>
            <a:r>
              <a:rPr lang="en-US" dirty="0"/>
              <a:t>, </a:t>
            </a:r>
            <a:r>
              <a:rPr lang="en-US" dirty="0" err="1"/>
              <a:t>hacer</a:t>
            </a:r>
            <a:r>
              <a:rPr lang="en-US" dirty="0"/>
              <a:t> un </a:t>
            </a:r>
            <a:r>
              <a:rPr lang="en-US" dirty="0" err="1"/>
              <a:t>negocio</a:t>
            </a:r>
            <a:r>
              <a:rPr lang="en-US" dirty="0"/>
              <a:t>, </a:t>
            </a:r>
            <a:r>
              <a:rPr lang="en-US" dirty="0" err="1"/>
              <a:t>ganar</a:t>
            </a:r>
            <a:r>
              <a:rPr lang="en-US" dirty="0"/>
              <a:t> un </a:t>
            </a:r>
            <a:r>
              <a:rPr lang="en-US" dirty="0" err="1"/>
              <a:t>partido</a:t>
            </a:r>
            <a:r>
              <a:rPr lang="en-US" dirty="0"/>
              <a:t> de </a:t>
            </a:r>
            <a:r>
              <a:rPr lang="en-US" dirty="0" err="1"/>
              <a:t>futbol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8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Hay </a:t>
            </a:r>
            <a:r>
              <a:rPr lang="en-US" err="1"/>
              <a:t>ciertas</a:t>
            </a:r>
            <a:r>
              <a:rPr lang="en-US"/>
              <a:t> </a:t>
            </a:r>
            <a:r>
              <a:rPr lang="en-US" err="1"/>
              <a:t>acciones</a:t>
            </a:r>
            <a:r>
              <a:rPr lang="en-US"/>
              <a:t> que </a:t>
            </a:r>
            <a:r>
              <a:rPr lang="en-US" err="1"/>
              <a:t>tomas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ciertos</a:t>
            </a:r>
            <a:r>
              <a:rPr lang="en-US"/>
              <a:t> </a:t>
            </a:r>
            <a:r>
              <a:rPr lang="en-US" err="1"/>
              <a:t>estados</a:t>
            </a:r>
            <a:r>
              <a:rPr lang="en-US"/>
              <a:t> y </a:t>
            </a:r>
            <a:r>
              <a:rPr lang="en-US" err="1"/>
              <a:t>esas</a:t>
            </a:r>
            <a:r>
              <a:rPr lang="en-US"/>
              <a:t> </a:t>
            </a:r>
            <a:r>
              <a:rPr lang="en-US" err="1"/>
              <a:t>acciones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esos</a:t>
            </a:r>
            <a:r>
              <a:rPr lang="en-US"/>
              <a:t> </a:t>
            </a:r>
            <a:r>
              <a:rPr lang="en-US" err="1"/>
              <a:t>estados</a:t>
            </a:r>
            <a:r>
              <a:rPr lang="en-US"/>
              <a:t> </a:t>
            </a:r>
            <a:r>
              <a:rPr lang="en-US" err="1"/>
              <a:t>llegan</a:t>
            </a:r>
            <a:r>
              <a:rPr lang="en-US"/>
              <a:t> a </a:t>
            </a:r>
            <a:r>
              <a:rPr lang="en-US" err="1"/>
              <a:t>otros</a:t>
            </a:r>
            <a:r>
              <a:rPr lang="en-US"/>
              <a:t> </a:t>
            </a:r>
            <a:r>
              <a:rPr lang="en-US" err="1"/>
              <a:t>estados</a:t>
            </a:r>
            <a:r>
              <a:rPr lang="en-US"/>
              <a:t> con </a:t>
            </a:r>
            <a:r>
              <a:rPr lang="en-US" err="1"/>
              <a:t>ciertos</a:t>
            </a:r>
            <a:r>
              <a:rPr lang="en-US"/>
              <a:t> </a:t>
            </a:r>
            <a:r>
              <a:rPr lang="en-US" err="1"/>
              <a:t>premios</a:t>
            </a:r>
            <a:r>
              <a:rPr lang="en-US"/>
              <a:t>. </a:t>
            </a:r>
            <a:r>
              <a:rPr lang="en-US" err="1"/>
              <a:t>Esperar</a:t>
            </a:r>
            <a:r>
              <a:rPr lang="en-US"/>
              <a:t> o no </a:t>
            </a:r>
            <a:r>
              <a:rPr lang="en-US" err="1"/>
              <a:t>hacer</a:t>
            </a:r>
            <a:r>
              <a:rPr lang="en-US"/>
              <a:t> –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decisione</a:t>
            </a:r>
            <a:r>
              <a:rPr lang="en-US"/>
              <a:t> de </a:t>
            </a:r>
            <a:r>
              <a:rPr lang="en-US" err="1"/>
              <a:t>inaccione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Hay </a:t>
            </a:r>
            <a:r>
              <a:rPr lang="en-US" err="1"/>
              <a:t>ciertas</a:t>
            </a:r>
            <a:r>
              <a:rPr lang="en-US"/>
              <a:t> </a:t>
            </a:r>
            <a:r>
              <a:rPr lang="en-US" err="1"/>
              <a:t>acciones</a:t>
            </a:r>
            <a:r>
              <a:rPr lang="en-US"/>
              <a:t> que </a:t>
            </a:r>
            <a:r>
              <a:rPr lang="en-US" err="1"/>
              <a:t>tomas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ciertos</a:t>
            </a:r>
            <a:r>
              <a:rPr lang="en-US"/>
              <a:t> </a:t>
            </a:r>
            <a:r>
              <a:rPr lang="en-US" err="1"/>
              <a:t>estados</a:t>
            </a:r>
            <a:r>
              <a:rPr lang="en-US"/>
              <a:t> y </a:t>
            </a:r>
            <a:r>
              <a:rPr lang="en-US" err="1"/>
              <a:t>esas</a:t>
            </a:r>
            <a:r>
              <a:rPr lang="en-US"/>
              <a:t> </a:t>
            </a:r>
            <a:r>
              <a:rPr lang="en-US" err="1"/>
              <a:t>acciones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esos</a:t>
            </a:r>
            <a:r>
              <a:rPr lang="en-US"/>
              <a:t> </a:t>
            </a:r>
            <a:r>
              <a:rPr lang="en-US" err="1"/>
              <a:t>estados</a:t>
            </a:r>
            <a:r>
              <a:rPr lang="en-US"/>
              <a:t> </a:t>
            </a:r>
            <a:r>
              <a:rPr lang="en-US" err="1"/>
              <a:t>llegan</a:t>
            </a:r>
            <a:r>
              <a:rPr lang="en-US"/>
              <a:t> a </a:t>
            </a:r>
            <a:r>
              <a:rPr lang="en-US" err="1"/>
              <a:t>otros</a:t>
            </a:r>
            <a:r>
              <a:rPr lang="en-US"/>
              <a:t> </a:t>
            </a:r>
            <a:r>
              <a:rPr lang="en-US" err="1"/>
              <a:t>estados</a:t>
            </a:r>
            <a:r>
              <a:rPr lang="en-US"/>
              <a:t> con </a:t>
            </a:r>
            <a:r>
              <a:rPr lang="en-US" err="1"/>
              <a:t>ciertos</a:t>
            </a:r>
            <a:r>
              <a:rPr lang="en-US"/>
              <a:t> </a:t>
            </a:r>
            <a:r>
              <a:rPr lang="en-US" err="1"/>
              <a:t>premios</a:t>
            </a:r>
            <a:r>
              <a:rPr lang="en-US"/>
              <a:t>. </a:t>
            </a:r>
            <a:r>
              <a:rPr lang="en-US" err="1"/>
              <a:t>Esperar</a:t>
            </a:r>
            <a:r>
              <a:rPr lang="en-US"/>
              <a:t> o no </a:t>
            </a:r>
            <a:r>
              <a:rPr lang="en-US" err="1"/>
              <a:t>hacer</a:t>
            </a:r>
            <a:r>
              <a:rPr lang="en-US"/>
              <a:t> –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decisione</a:t>
            </a:r>
            <a:r>
              <a:rPr lang="en-US"/>
              <a:t> de </a:t>
            </a:r>
            <a:r>
              <a:rPr lang="en-US" err="1"/>
              <a:t>inaccione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err="1"/>
              <a:t>Entonces</a:t>
            </a:r>
            <a:r>
              <a:rPr lang="en-US"/>
              <a:t> se </a:t>
            </a:r>
            <a:r>
              <a:rPr lang="en-US" err="1"/>
              <a:t>tiene</a:t>
            </a:r>
            <a:r>
              <a:rPr lang="en-US"/>
              <a:t> que </a:t>
            </a:r>
            <a:r>
              <a:rPr lang="en-US" err="1"/>
              <a:t>aprender</a:t>
            </a:r>
            <a:r>
              <a:rPr lang="en-US"/>
              <a:t> </a:t>
            </a:r>
            <a:r>
              <a:rPr lang="en-US" err="1"/>
              <a:t>tambien</a:t>
            </a:r>
            <a:r>
              <a:rPr lang="en-US"/>
              <a:t> </a:t>
            </a:r>
            <a:r>
              <a:rPr lang="en-US" err="1"/>
              <a:t>qual</a:t>
            </a:r>
            <a:r>
              <a:rPr lang="en-US"/>
              <a:t>  </a:t>
            </a:r>
            <a:r>
              <a:rPr lang="en-US" err="1"/>
              <a:t>orden</a:t>
            </a:r>
            <a:r>
              <a:rPr lang="en-US"/>
              <a:t> de </a:t>
            </a:r>
            <a:r>
              <a:rPr lang="en-US" err="1"/>
              <a:t>acciones</a:t>
            </a:r>
            <a:r>
              <a:rPr lang="en-US"/>
              <a:t> de </a:t>
            </a:r>
            <a:r>
              <a:rPr lang="en-US" err="1"/>
              <a:t>tomar</a:t>
            </a:r>
            <a:r>
              <a:rPr lang="en-US"/>
              <a:t>. Por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estas</a:t>
            </a:r>
            <a:r>
              <a:rPr lang="en-US"/>
              <a:t> </a:t>
            </a:r>
            <a:r>
              <a:rPr lang="en-US" err="1"/>
              <a:t>algo</a:t>
            </a:r>
            <a:r>
              <a:rPr lang="en-US"/>
              <a:t> </a:t>
            </a:r>
            <a:r>
              <a:rPr lang="en-US" err="1"/>
              <a:t>malo</a:t>
            </a:r>
            <a:r>
              <a:rPr lang="en-US"/>
              <a:t>, o </a:t>
            </a:r>
            <a:r>
              <a:rPr lang="en-US" err="1"/>
              <a:t>qu</a:t>
            </a:r>
            <a:r>
              <a:rPr lang="en-US"/>
              <a:t> </a:t>
            </a:r>
            <a:r>
              <a:rPr lang="en-US" err="1"/>
              <a:t>irrita</a:t>
            </a:r>
            <a:r>
              <a:rPr lang="en-US"/>
              <a:t> a la </a:t>
            </a:r>
            <a:r>
              <a:rPr lang="en-US" err="1"/>
              <a:t>esposa</a:t>
            </a:r>
            <a:r>
              <a:rPr lang="en-US"/>
              <a:t>/</a:t>
            </a:r>
            <a:r>
              <a:rPr lang="en-US" err="1"/>
              <a:t>esposo</a:t>
            </a:r>
            <a:r>
              <a:rPr lang="en-US"/>
              <a:t>, novia/</a:t>
            </a:r>
            <a:r>
              <a:rPr lang="en-US" err="1"/>
              <a:t>novio</a:t>
            </a:r>
            <a:r>
              <a:rPr lang="en-US"/>
              <a:t> – </a:t>
            </a:r>
            <a:r>
              <a:rPr lang="en-US" err="1"/>
              <a:t>quizas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Bueno a largo </a:t>
            </a:r>
            <a:r>
              <a:rPr lang="en-US" err="1"/>
              <a:t>plazo</a:t>
            </a:r>
            <a:r>
              <a:rPr lang="en-US"/>
              <a:t> </a:t>
            </a:r>
            <a:r>
              <a:rPr lang="en-US" err="1"/>
              <a:t>decirlo</a:t>
            </a:r>
            <a:r>
              <a:rPr lang="en-US"/>
              <a:t>. Pero a la </a:t>
            </a:r>
            <a:r>
              <a:rPr lang="en-US" err="1"/>
              <a:t>mismo</a:t>
            </a:r>
            <a:r>
              <a:rPr lang="en-US"/>
              <a:t> vex, </a:t>
            </a:r>
            <a:r>
              <a:rPr lang="en-US" err="1"/>
              <a:t>quizas</a:t>
            </a:r>
            <a:r>
              <a:rPr lang="en-US"/>
              <a:t> no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esten</a:t>
            </a:r>
            <a:r>
              <a:rPr lang="en-US"/>
              <a:t> de mal humor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89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participar</a:t>
            </a:r>
            <a:r>
              <a:rPr lang="en-US" dirty="0"/>
              <a:t> en un </a:t>
            </a:r>
            <a:r>
              <a:rPr lang="en-US" dirty="0" err="1"/>
              <a:t>intorno</a:t>
            </a:r>
            <a:r>
              <a:rPr lang="en-US" dirty="0"/>
              <a:t>,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/decisions y </a:t>
            </a:r>
            <a:r>
              <a:rPr lang="en-US" dirty="0" err="1"/>
              <a:t>recibir</a:t>
            </a:r>
            <a:r>
              <a:rPr lang="en-US" dirty="0"/>
              <a:t> </a:t>
            </a:r>
            <a:r>
              <a:rPr lang="en-US" dirty="0" err="1"/>
              <a:t>senales</a:t>
            </a:r>
            <a:r>
              <a:rPr lang="en-US" dirty="0"/>
              <a:t> y </a:t>
            </a:r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estado</a:t>
            </a:r>
            <a:r>
              <a:rPr lang="en-US" dirty="0"/>
              <a:t> (feedback) y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eso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intorno</a:t>
            </a:r>
            <a:r>
              <a:rPr lang="en-US" dirty="0"/>
              <a:t>, y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decisions en </a:t>
            </a:r>
            <a:r>
              <a:rPr lang="en-US" dirty="0" err="1"/>
              <a:t>differente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del </a:t>
            </a:r>
            <a:r>
              <a:rPr lang="en-US" dirty="0" err="1"/>
              <a:t>intorno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llegan</a:t>
            </a:r>
            <a:r>
              <a:rPr lang="en-US" dirty="0"/>
              <a:t> a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deseas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12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 el </a:t>
            </a:r>
            <a:r>
              <a:rPr lang="en-US" dirty="0" err="1"/>
              <a:t>mundo</a:t>
            </a:r>
            <a:r>
              <a:rPr lang="en-US" dirty="0"/>
              <a:t> de </a:t>
            </a:r>
            <a:r>
              <a:rPr lang="en-US" dirty="0" err="1"/>
              <a:t>inteligencia</a:t>
            </a:r>
            <a:r>
              <a:rPr lang="en-US" dirty="0"/>
              <a:t> artificial los </a:t>
            </a:r>
            <a:r>
              <a:rPr lang="en-US" dirty="0" err="1"/>
              <a:t>premios</a:t>
            </a:r>
            <a:r>
              <a:rPr lang="en-US" dirty="0"/>
              <a:t> en </a:t>
            </a:r>
            <a:r>
              <a:rPr lang="en-US" dirty="0" err="1"/>
              <a:t>realidad</a:t>
            </a:r>
            <a:r>
              <a:rPr lang="en-US" dirty="0"/>
              <a:t> no </a:t>
            </a:r>
            <a:r>
              <a:rPr lang="en-US" dirty="0" err="1"/>
              <a:t>existen</a:t>
            </a:r>
            <a:r>
              <a:rPr lang="en-US" dirty="0"/>
              <a:t>, son </a:t>
            </a:r>
            <a:r>
              <a:rPr lang="en-US" dirty="0" err="1"/>
              <a:t>numeros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pone</a:t>
            </a:r>
          </a:p>
          <a:p>
            <a:endParaRPr lang="en-US" dirty="0"/>
          </a:p>
          <a:p>
            <a:r>
              <a:rPr lang="en-US" dirty="0" err="1"/>
              <a:t>Entonces</a:t>
            </a:r>
            <a:r>
              <a:rPr lang="en-US" dirty="0"/>
              <a:t> en el </a:t>
            </a:r>
            <a:r>
              <a:rPr lang="en-US" dirty="0" err="1"/>
              <a:t>intorno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cae</a:t>
            </a:r>
            <a:r>
              <a:rPr lang="en-US" dirty="0"/>
              <a:t> en el </a:t>
            </a:r>
            <a:r>
              <a:rPr lang="en-US" dirty="0" err="1"/>
              <a:t>fuego</a:t>
            </a:r>
            <a:r>
              <a:rPr lang="en-US" dirty="0"/>
              <a:t>, 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recibiria</a:t>
            </a:r>
            <a:r>
              <a:rPr lang="en-US" dirty="0"/>
              <a:t> un </a:t>
            </a:r>
            <a:r>
              <a:rPr lang="en-US" dirty="0" err="1"/>
              <a:t>premio</a:t>
            </a:r>
            <a:r>
              <a:rPr lang="en-US" dirty="0"/>
              <a:t> o </a:t>
            </a:r>
            <a:r>
              <a:rPr lang="en-US" dirty="0" err="1"/>
              <a:t>senal</a:t>
            </a:r>
            <a:r>
              <a:rPr lang="en-US" dirty="0"/>
              <a:t> de -1,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llega</a:t>
            </a:r>
            <a:r>
              <a:rPr lang="en-US" dirty="0"/>
              <a:t> al fin </a:t>
            </a:r>
            <a:r>
              <a:rPr lang="en-US" dirty="0" err="1"/>
              <a:t>recibe</a:t>
            </a:r>
            <a:r>
              <a:rPr lang="en-US" dirty="0"/>
              <a:t> un </a:t>
            </a:r>
            <a:r>
              <a:rPr lang="en-US" dirty="0" err="1"/>
              <a:t>premio</a:t>
            </a:r>
            <a:r>
              <a:rPr lang="en-US" dirty="0"/>
              <a:t> de +1</a:t>
            </a:r>
          </a:p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aprende</a:t>
            </a:r>
            <a:r>
              <a:rPr lang="en-US" dirty="0"/>
              <a:t> el </a:t>
            </a:r>
            <a:r>
              <a:rPr lang="en-US" dirty="0" err="1"/>
              <a:t>agente</a:t>
            </a:r>
            <a:r>
              <a:rPr lang="en-US" dirty="0"/>
              <a:t> a </a:t>
            </a:r>
            <a:r>
              <a:rPr lang="en-US" dirty="0" err="1"/>
              <a:t>operar</a:t>
            </a:r>
            <a:r>
              <a:rPr lang="en-US" dirty="0"/>
              <a:t> en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intorno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Entonces</a:t>
            </a:r>
            <a:r>
              <a:rPr lang="en-US" dirty="0"/>
              <a:t> 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comience</a:t>
            </a:r>
            <a:r>
              <a:rPr lang="en-US" dirty="0"/>
              <a:t> sin </a:t>
            </a:r>
            <a:r>
              <a:rPr lang="en-US" dirty="0" err="1"/>
              <a:t>cesgos</a:t>
            </a:r>
            <a:r>
              <a:rPr lang="en-US" dirty="0"/>
              <a:t> sin </a:t>
            </a:r>
            <a:r>
              <a:rPr lang="en-US" dirty="0" err="1"/>
              <a:t>sabere</a:t>
            </a:r>
            <a:r>
              <a:rPr lang="en-US" dirty="0"/>
              <a:t> nada de nada, y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y </a:t>
            </a:r>
            <a:r>
              <a:rPr lang="en-US" dirty="0" err="1"/>
              <a:t>observa</a:t>
            </a:r>
            <a:r>
              <a:rPr lang="en-US" dirty="0"/>
              <a:t> el </a:t>
            </a:r>
            <a:r>
              <a:rPr lang="en-US" dirty="0" err="1"/>
              <a:t>intorno</a:t>
            </a:r>
            <a:r>
              <a:rPr lang="en-US" dirty="0"/>
              <a:t>.</a:t>
            </a:r>
          </a:p>
          <a:p>
            <a:r>
              <a:rPr lang="en-US" dirty="0" err="1"/>
              <a:t>Sube</a:t>
            </a:r>
            <a:r>
              <a:rPr lang="en-US" dirty="0"/>
              <a:t> </a:t>
            </a:r>
            <a:r>
              <a:rPr lang="en-US" dirty="0" err="1"/>
              <a:t>baja</a:t>
            </a:r>
            <a:r>
              <a:rPr lang="en-US" dirty="0"/>
              <a:t> se </a:t>
            </a:r>
            <a:r>
              <a:rPr lang="en-US" dirty="0" err="1"/>
              <a:t>devuelve</a:t>
            </a:r>
            <a:r>
              <a:rPr lang="en-US" dirty="0"/>
              <a:t> y </a:t>
            </a:r>
            <a:r>
              <a:rPr lang="en-US" dirty="0" err="1"/>
              <a:t>sigue</a:t>
            </a:r>
            <a:r>
              <a:rPr lang="en-US" dirty="0"/>
              <a:t> ay hasta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accidente</a:t>
            </a:r>
            <a:r>
              <a:rPr lang="en-US" dirty="0"/>
              <a:t> </a:t>
            </a:r>
            <a:r>
              <a:rPr lang="en-US" dirty="0" err="1"/>
              <a:t>llega</a:t>
            </a:r>
            <a:r>
              <a:rPr lang="en-US" dirty="0"/>
              <a:t> al fin y </a:t>
            </a:r>
            <a:r>
              <a:rPr lang="en-US" dirty="0" err="1"/>
              <a:t>gana</a:t>
            </a:r>
            <a:r>
              <a:rPr lang="en-US" dirty="0"/>
              <a:t> un </a:t>
            </a:r>
            <a:r>
              <a:rPr lang="en-US" dirty="0" err="1"/>
              <a:t>premio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eso</a:t>
            </a:r>
            <a:r>
              <a:rPr lang="en-US" dirty="0"/>
              <a:t> y receive un </a:t>
            </a:r>
            <a:r>
              <a:rPr lang="en-US" dirty="0" err="1"/>
              <a:t>premio</a:t>
            </a:r>
            <a:r>
              <a:rPr lang="en-US" dirty="0"/>
              <a:t> en </a:t>
            </a:r>
            <a:r>
              <a:rPr lang="en-US" dirty="0" err="1"/>
              <a:t>ese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ubicacion</a:t>
            </a:r>
            <a:r>
              <a:rPr lang="en-US" dirty="0"/>
              <a:t>, </a:t>
            </a:r>
            <a:r>
              <a:rPr lang="en-US" dirty="0" err="1"/>
              <a:t>trata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</a:t>
            </a:r>
          </a:p>
          <a:p>
            <a:r>
              <a:rPr lang="en-US" dirty="0"/>
              <a:t>y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previos</a:t>
            </a:r>
            <a:r>
              <a:rPr lang="en-US" dirty="0"/>
              <a:t> le </a:t>
            </a:r>
            <a:r>
              <a:rPr lang="en-US" dirty="0" err="1"/>
              <a:t>llego</a:t>
            </a:r>
            <a:r>
              <a:rPr lang="en-US" dirty="0"/>
              <a:t> a </a:t>
            </a:r>
            <a:r>
              <a:rPr lang="en-US" dirty="0" err="1"/>
              <a:t>ese</a:t>
            </a:r>
            <a:r>
              <a:rPr lang="en-US" dirty="0"/>
              <a:t> </a:t>
            </a:r>
            <a:r>
              <a:rPr lang="en-US" dirty="0" err="1"/>
              <a:t>premio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9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</a:t>
            </a:r>
            <a:r>
              <a:rPr lang="en-US" dirty="0" err="1"/>
              <a:t>mira</a:t>
            </a:r>
            <a:r>
              <a:rPr lang="en-US" dirty="0"/>
              <a:t> </a:t>
            </a:r>
            <a:r>
              <a:rPr lang="en-US" dirty="0" err="1"/>
              <a:t>atraz</a:t>
            </a:r>
            <a:r>
              <a:rPr lang="en-US" dirty="0"/>
              <a:t> y dice, </a:t>
            </a:r>
            <a:r>
              <a:rPr lang="en-US" dirty="0" err="1"/>
              <a:t>pues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ese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bueno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estoy</a:t>
            </a:r>
            <a:r>
              <a:rPr lang="en-US" dirty="0"/>
              <a:t> a un </a:t>
            </a:r>
            <a:r>
              <a:rPr lang="en-US" dirty="0" err="1"/>
              <a:t>paso</a:t>
            </a:r>
            <a:r>
              <a:rPr lang="en-US" dirty="0"/>
              <a:t> del </a:t>
            </a:r>
            <a:r>
              <a:rPr lang="en-US" dirty="0" err="1"/>
              <a:t>premio</a:t>
            </a:r>
            <a:r>
              <a:rPr lang="en-US" dirty="0"/>
              <a:t> +1.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ese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aprende</a:t>
            </a:r>
            <a:r>
              <a:rPr lang="en-US" dirty="0"/>
              <a:t> que </a:t>
            </a:r>
            <a:r>
              <a:rPr lang="en-US" dirty="0" err="1"/>
              <a:t>todo</a:t>
            </a:r>
            <a:r>
              <a:rPr lang="en-US" dirty="0"/>
              <a:t> lo que </a:t>
            </a:r>
            <a:r>
              <a:rPr lang="en-US" dirty="0" err="1"/>
              <a:t>tiene</a:t>
            </a:r>
            <a:r>
              <a:rPr lang="en-US" dirty="0"/>
              <a:t> que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a la </a:t>
            </a:r>
            <a:r>
              <a:rPr lang="en-US" dirty="0" err="1"/>
              <a:t>derecha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sabe</a:t>
            </a:r>
            <a:r>
              <a:rPr lang="en-US" dirty="0"/>
              <a:t> 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ubicacion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valiosa</a:t>
            </a:r>
            <a:r>
              <a:rPr lang="en-US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Pues</a:t>
            </a:r>
            <a:r>
              <a:rPr lang="en-US" dirty="0"/>
              <a:t> para al </a:t>
            </a:r>
            <a:r>
              <a:rPr lang="en-US" dirty="0" err="1"/>
              <a:t>agente</a:t>
            </a:r>
            <a:r>
              <a:rPr lang="en-US" dirty="0"/>
              <a:t>, no hay </a:t>
            </a:r>
            <a:r>
              <a:rPr lang="en-US" dirty="0" err="1"/>
              <a:t>differencia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cuadro</a:t>
            </a:r>
            <a:r>
              <a:rPr lang="en-US" dirty="0"/>
              <a:t> </a:t>
            </a:r>
            <a:r>
              <a:rPr lang="en-US" dirty="0" err="1"/>
              <a:t>verde</a:t>
            </a:r>
            <a:r>
              <a:rPr lang="en-US" dirty="0"/>
              <a:t> o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cuadro</a:t>
            </a:r>
            <a:r>
              <a:rPr lang="en-US" dirty="0"/>
              <a:t> a l </a:t>
            </a:r>
            <a:r>
              <a:rPr lang="en-US" dirty="0" err="1"/>
              <a:t>izquierda</a:t>
            </a:r>
            <a:r>
              <a:rPr lang="en-US" dirty="0"/>
              <a:t> del </a:t>
            </a:r>
            <a:r>
              <a:rPr lang="en-US" dirty="0" err="1"/>
              <a:t>verde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cuadro</a:t>
            </a:r>
            <a:r>
              <a:rPr lang="en-US" dirty="0"/>
              <a:t> derecho </a:t>
            </a:r>
            <a:r>
              <a:rPr lang="en-US" dirty="0" err="1"/>
              <a:t>receibe</a:t>
            </a:r>
            <a:r>
              <a:rPr lang="en-US" dirty="0"/>
              <a:t> +1,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a la </a:t>
            </a:r>
            <a:r>
              <a:rPr lang="en-US" dirty="0" err="1"/>
              <a:t>izquierda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la </a:t>
            </a:r>
            <a:r>
              <a:rPr lang="en-US" dirty="0" err="1"/>
              <a:t>accion</a:t>
            </a:r>
            <a:r>
              <a:rPr lang="en-US" dirty="0"/>
              <a:t> de </a:t>
            </a:r>
            <a:r>
              <a:rPr lang="en-US" dirty="0" err="1"/>
              <a:t>ir</a:t>
            </a:r>
            <a:r>
              <a:rPr lang="en-US" dirty="0"/>
              <a:t> a la derecho y receive +1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3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 </a:t>
            </a:r>
            <a:r>
              <a:rPr lang="en-US" err="1"/>
              <a:t>otro</a:t>
            </a:r>
            <a:r>
              <a:rPr lang="en-US"/>
              <a:t> element </a:t>
            </a:r>
            <a:r>
              <a:rPr lang="en-US" err="1"/>
              <a:t>importante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que el </a:t>
            </a:r>
            <a:r>
              <a:rPr lang="en-US" err="1"/>
              <a:t>agente</a:t>
            </a:r>
            <a:r>
              <a:rPr lang="en-US"/>
              <a:t> </a:t>
            </a:r>
            <a:r>
              <a:rPr lang="en-US" err="1"/>
              <a:t>aprende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recursion,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manera</a:t>
            </a:r>
            <a:r>
              <a:rPr lang="en-US"/>
              <a:t> simple y effective, y hay </a:t>
            </a:r>
            <a:r>
              <a:rPr lang="en-US" err="1"/>
              <a:t>mejores</a:t>
            </a:r>
            <a:r>
              <a:rPr lang="en-US"/>
              <a:t> </a:t>
            </a:r>
            <a:r>
              <a:rPr lang="en-US" err="1"/>
              <a:t>ahora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dia</a:t>
            </a:r>
            <a:r>
              <a:rPr lang="en-US"/>
              <a:t>, </a:t>
            </a:r>
            <a:r>
              <a:rPr lang="en-US" err="1"/>
              <a:t>pero</a:t>
            </a:r>
            <a:r>
              <a:rPr lang="en-US"/>
              <a:t> </a:t>
            </a:r>
            <a:r>
              <a:rPr lang="en-US" err="1"/>
              <a:t>todas</a:t>
            </a:r>
            <a:r>
              <a:rPr lang="en-US"/>
              <a:t> </a:t>
            </a:r>
            <a:r>
              <a:rPr lang="en-US" err="1"/>
              <a:t>tienen</a:t>
            </a:r>
            <a:r>
              <a:rPr lang="en-US"/>
              <a:t> un </a:t>
            </a:r>
            <a:r>
              <a:rPr lang="en-US" err="1"/>
              <a:t>elemento</a:t>
            </a:r>
            <a:r>
              <a:rPr lang="en-US"/>
              <a:t> de recursion.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volviendo</a:t>
            </a:r>
            <a:r>
              <a:rPr lang="en-US"/>
              <a:t> </a:t>
            </a:r>
            <a:r>
              <a:rPr lang="en-US" err="1"/>
              <a:t>mucho</a:t>
            </a:r>
            <a:r>
              <a:rPr lang="en-US"/>
              <a:t> mas </a:t>
            </a:r>
            <a:r>
              <a:rPr lang="en-US" err="1"/>
              <a:t>facil</a:t>
            </a:r>
            <a:r>
              <a:rPr lang="en-US"/>
              <a:t> para </a:t>
            </a:r>
            <a:r>
              <a:rPr lang="en-US" err="1"/>
              <a:t>entcontrar</a:t>
            </a:r>
            <a:r>
              <a:rPr lang="en-US"/>
              <a:t>, </a:t>
            </a:r>
            <a:r>
              <a:rPr lang="en-US" err="1"/>
              <a:t>entender</a:t>
            </a:r>
            <a:r>
              <a:rPr lang="en-US"/>
              <a:t> y </a:t>
            </a:r>
            <a:r>
              <a:rPr lang="en-US" err="1"/>
              <a:t>applicar</a:t>
            </a:r>
            <a:r>
              <a:rPr lang="en-US"/>
              <a:t> </a:t>
            </a:r>
            <a:r>
              <a:rPr lang="en-US" err="1"/>
              <a:t>inteligencia</a:t>
            </a:r>
            <a:r>
              <a:rPr lang="en-US"/>
              <a:t> artificial.</a:t>
            </a:r>
          </a:p>
          <a:p>
            <a:endParaRPr lang="en-US"/>
          </a:p>
          <a:p>
            <a:r>
              <a:rPr lang="en-US"/>
              <a:t>Pero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el future no </a:t>
            </a:r>
            <a:r>
              <a:rPr lang="en-US" err="1"/>
              <a:t>es</a:t>
            </a:r>
            <a:r>
              <a:rPr lang="en-US"/>
              <a:t> el </a:t>
            </a:r>
            <a:r>
              <a:rPr lang="en-US" err="1"/>
              <a:t>alogirhtimo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, </a:t>
            </a:r>
            <a:r>
              <a:rPr lang="en-US" err="1"/>
              <a:t>si</a:t>
            </a:r>
            <a:r>
              <a:rPr lang="en-US"/>
              <a:t> no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applicaione</a:t>
            </a:r>
            <a:r>
              <a:rPr lang="en-US"/>
              <a:t> - </a:t>
            </a:r>
            <a:r>
              <a:rPr lang="en-US" err="1"/>
              <a:t>sistemas</a:t>
            </a:r>
            <a:r>
              <a:rPr lang="en-US"/>
              <a:t> </a:t>
            </a:r>
            <a:r>
              <a:rPr lang="en-US" err="1"/>
              <a:t>intelligenctes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2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Pero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todavia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problema</a:t>
            </a:r>
            <a:r>
              <a:rPr lang="en-US"/>
              <a:t>. Por </a:t>
            </a:r>
            <a:r>
              <a:rPr lang="en-US" err="1"/>
              <a:t>ejemplo</a:t>
            </a:r>
            <a:r>
              <a:rPr lang="en-US"/>
              <a:t> que </a:t>
            </a:r>
            <a:r>
              <a:rPr lang="en-US" err="1"/>
              <a:t>pasa</a:t>
            </a:r>
            <a:r>
              <a:rPr lang="en-US"/>
              <a:t> </a:t>
            </a:r>
            <a:r>
              <a:rPr lang="en-US" err="1"/>
              <a:t>aqui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ir</a:t>
            </a:r>
            <a:r>
              <a:rPr lang="en-US"/>
              <a:t> a la </a:t>
            </a:r>
            <a:r>
              <a:rPr lang="en-US" err="1"/>
              <a:t>izquierdo</a:t>
            </a:r>
            <a:r>
              <a:rPr lang="en-US"/>
              <a:t> o derecho? </a:t>
            </a:r>
            <a:r>
              <a:rPr lang="en-US" err="1"/>
              <a:t>Quando</a:t>
            </a:r>
            <a:r>
              <a:rPr lang="en-US"/>
              <a:t> son </a:t>
            </a:r>
            <a:r>
              <a:rPr lang="en-US" err="1"/>
              <a:t>identicos</a:t>
            </a:r>
            <a:r>
              <a:rPr lang="en-US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52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Entonces</a:t>
            </a:r>
            <a:r>
              <a:rPr lang="en-US"/>
              <a:t> </a:t>
            </a:r>
            <a:r>
              <a:rPr lang="en-US" err="1"/>
              <a:t>aunque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manera</a:t>
            </a:r>
            <a:r>
              <a:rPr lang="en-US"/>
              <a:t> </a:t>
            </a:r>
            <a:r>
              <a:rPr lang="en-US" err="1"/>
              <a:t>apparente</a:t>
            </a:r>
            <a:r>
              <a:rPr lang="en-US"/>
              <a:t> sea </a:t>
            </a:r>
            <a:r>
              <a:rPr lang="en-US" err="1"/>
              <a:t>correcta</a:t>
            </a:r>
            <a:r>
              <a:rPr lang="en-US"/>
              <a:t> para </a:t>
            </a:r>
            <a:r>
              <a:rPr lang="en-US" err="1"/>
              <a:t>valorar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cuadros</a:t>
            </a:r>
            <a:r>
              <a:rPr lang="en-US"/>
              <a:t> no </a:t>
            </a:r>
            <a:r>
              <a:rPr lang="en-US" err="1"/>
              <a:t>cuenta</a:t>
            </a:r>
            <a:r>
              <a:rPr lang="en-US"/>
              <a:t>, no </a:t>
            </a:r>
            <a:r>
              <a:rPr lang="en-US" err="1"/>
              <a:t>funciona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err="1"/>
              <a:t>Entonces</a:t>
            </a:r>
            <a:r>
              <a:rPr lang="en-US"/>
              <a:t> que </a:t>
            </a:r>
            <a:r>
              <a:rPr lang="en-US" err="1"/>
              <a:t>logica</a:t>
            </a:r>
            <a:r>
              <a:rPr lang="en-US"/>
              <a:t> </a:t>
            </a:r>
            <a:r>
              <a:rPr lang="en-US" err="1"/>
              <a:t>usamos</a:t>
            </a:r>
            <a:r>
              <a:rPr lang="en-US"/>
              <a:t> para </a:t>
            </a:r>
            <a:r>
              <a:rPr lang="en-US" err="1"/>
              <a:t>encontrar</a:t>
            </a:r>
            <a:r>
              <a:rPr lang="en-US"/>
              <a:t> el </a:t>
            </a:r>
            <a:r>
              <a:rPr lang="en-US" err="1"/>
              <a:t>mjeor</a:t>
            </a:r>
            <a:r>
              <a:rPr lang="en-US"/>
              <a:t> </a:t>
            </a:r>
            <a:r>
              <a:rPr lang="en-US" err="1"/>
              <a:t>camino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base de </a:t>
            </a:r>
            <a:r>
              <a:rPr lang="en-US" err="1"/>
              <a:t>experiencia</a:t>
            </a:r>
            <a:r>
              <a:rPr lang="en-US"/>
              <a:t> previa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9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similar, un </a:t>
            </a:r>
            <a:r>
              <a:rPr lang="en-US" dirty="0" err="1"/>
              <a:t>poquito</a:t>
            </a:r>
            <a:r>
              <a:rPr lang="en-US" dirty="0"/>
              <a:t> mas </a:t>
            </a:r>
            <a:r>
              <a:rPr lang="en-US" dirty="0" err="1"/>
              <a:t>sophisticado</a:t>
            </a:r>
            <a:r>
              <a:rPr lang="en-US" dirty="0"/>
              <a:t> que </a:t>
            </a:r>
            <a:r>
              <a:rPr lang="en-US" dirty="0" err="1"/>
              <a:t>ayuda</a:t>
            </a:r>
            <a:r>
              <a:rPr lang="en-US" dirty="0"/>
              <a:t> a que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0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Descripcion</a:t>
            </a:r>
            <a:r>
              <a:rPr lang="en-US" dirty="0"/>
              <a:t> los </a:t>
            </a:r>
            <a:r>
              <a:rPr lang="en-US" dirty="0" err="1"/>
              <a:t>variablas</a:t>
            </a:r>
            <a:r>
              <a:rPr lang="en-US" dirty="0"/>
              <a:t>….</a:t>
            </a:r>
          </a:p>
          <a:p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logica</a:t>
            </a:r>
            <a:r>
              <a:rPr lang="en-US" dirty="0"/>
              <a:t> </a:t>
            </a:r>
            <a:r>
              <a:rPr lang="en-US" dirty="0" err="1"/>
              <a:t>detras</a:t>
            </a:r>
            <a:r>
              <a:rPr lang="en-US" dirty="0"/>
              <a:t> de la </a:t>
            </a:r>
            <a:r>
              <a:rPr lang="en-US" dirty="0" err="1"/>
              <a:t>equacion</a:t>
            </a:r>
            <a:r>
              <a:rPr lang="en-US" dirty="0"/>
              <a:t> de bellman se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asi</a:t>
            </a:r>
            <a:r>
              <a:rPr lang="en-US" dirty="0"/>
              <a:t> –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version mas simple. </a:t>
            </a:r>
          </a:p>
          <a:p>
            <a:endParaRPr lang="en-US" dirty="0"/>
          </a:p>
          <a:p>
            <a:r>
              <a:rPr lang="en-US" dirty="0"/>
              <a:t>Un </a:t>
            </a:r>
            <a:r>
              <a:rPr lang="en-US" dirty="0" err="1"/>
              <a:t>truco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tomarlo</a:t>
            </a:r>
            <a:r>
              <a:rPr lang="en-US" dirty="0"/>
              <a:t> </a:t>
            </a:r>
            <a:r>
              <a:rPr lang="en-US" dirty="0" err="1"/>
              <a:t>pedazo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pedazo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senal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function del </a:t>
            </a:r>
            <a:r>
              <a:rPr lang="en-US" dirty="0" err="1"/>
              <a:t>estado</a:t>
            </a:r>
            <a:r>
              <a:rPr lang="en-US" dirty="0"/>
              <a:t> en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y la </a:t>
            </a:r>
            <a:r>
              <a:rPr lang="en-US" dirty="0" err="1"/>
              <a:t>accion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tomas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 la parte de la derecho? </a:t>
            </a:r>
            <a:r>
              <a:rPr lang="en-US" dirty="0" err="1"/>
              <a:t>Es</a:t>
            </a:r>
            <a:r>
              <a:rPr lang="en-US" dirty="0"/>
              <a:t> el valor del </a:t>
            </a:r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descontado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future. </a:t>
            </a:r>
            <a:r>
              <a:rPr lang="en-US" dirty="0" err="1"/>
              <a:t>Dependiente</a:t>
            </a:r>
            <a:r>
              <a:rPr lang="en-US" dirty="0"/>
              <a:t> de </a:t>
            </a:r>
            <a:r>
              <a:rPr lang="en-US" dirty="0" err="1"/>
              <a:t>cuanto</a:t>
            </a:r>
            <a:r>
              <a:rPr lang="en-US" dirty="0"/>
              <a:t> </a:t>
            </a:r>
            <a:r>
              <a:rPr lang="en-US" dirty="0" err="1"/>
              <a:t>valoras</a:t>
            </a:r>
            <a:r>
              <a:rPr lang="en-US" dirty="0"/>
              <a:t> al future en </a:t>
            </a:r>
            <a:r>
              <a:rPr lang="en-US" dirty="0" err="1"/>
              <a:t>comparcion</a:t>
            </a:r>
            <a:r>
              <a:rPr lang="en-US" dirty="0"/>
              <a:t> al </a:t>
            </a:r>
            <a:r>
              <a:rPr lang="en-US" dirty="0" err="1"/>
              <a:t>presente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el </a:t>
            </a:r>
            <a:r>
              <a:rPr lang="en-US" dirty="0" err="1"/>
              <a:t>maximo</a:t>
            </a:r>
            <a:r>
              <a:rPr lang="en-US" dirty="0"/>
              <a:t>?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valoras</a:t>
            </a:r>
            <a:r>
              <a:rPr lang="en-US" dirty="0"/>
              <a:t> el </a:t>
            </a:r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potencial</a:t>
            </a:r>
            <a:r>
              <a:rPr lang="en-US" dirty="0"/>
              <a:t> de</a:t>
            </a:r>
          </a:p>
          <a:p>
            <a:r>
              <a:rPr lang="en-US" dirty="0" err="1"/>
              <a:t>premio</a:t>
            </a:r>
            <a:r>
              <a:rPr lang="en-US" dirty="0"/>
              <a:t> del </a:t>
            </a:r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. Y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implica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la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accione</a:t>
            </a:r>
            <a:r>
              <a:rPr lang="en-US" dirty="0"/>
              <a:t>,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inconcisistente</a:t>
            </a:r>
            <a:r>
              <a:rPr lang="en-US" dirty="0"/>
              <a:t> no </a:t>
            </a:r>
            <a:r>
              <a:rPr lang="en-US" dirty="0" err="1"/>
              <a:t>tomar</a:t>
            </a:r>
            <a:r>
              <a:rPr lang="en-US" dirty="0"/>
              <a:t> 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16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2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71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 </a:t>
            </a:r>
            <a:r>
              <a:rPr lang="en-US" err="1"/>
              <a:t>porque</a:t>
            </a:r>
            <a:r>
              <a:rPr lang="en-US"/>
              <a:t> hay </a:t>
            </a:r>
            <a:r>
              <a:rPr lang="en-US" err="1"/>
              <a:t>descuento</a:t>
            </a:r>
            <a:r>
              <a:rPr lang="en-US"/>
              <a:t>. El </a:t>
            </a:r>
            <a:r>
              <a:rPr lang="en-US" err="1"/>
              <a:t>descuento</a:t>
            </a:r>
            <a:r>
              <a:rPr lang="en-US"/>
              <a:t> </a:t>
            </a:r>
            <a:r>
              <a:rPr lang="en-US" err="1"/>
              <a:t>sirbe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que </a:t>
            </a:r>
            <a:r>
              <a:rPr lang="en-US" err="1"/>
              <a:t>discuenta</a:t>
            </a:r>
            <a:r>
              <a:rPr lang="en-US"/>
              <a:t> el valor del </a:t>
            </a:r>
            <a:r>
              <a:rPr lang="en-US" err="1"/>
              <a:t>estado</a:t>
            </a:r>
            <a:r>
              <a:rPr lang="en-US"/>
              <a:t> con </a:t>
            </a:r>
            <a:r>
              <a:rPr lang="en-US" err="1"/>
              <a:t>tal</a:t>
            </a:r>
            <a:r>
              <a:rPr lang="en-US"/>
              <a:t> que </a:t>
            </a:r>
            <a:r>
              <a:rPr lang="en-US" err="1"/>
              <a:t>este</a:t>
            </a:r>
            <a:r>
              <a:rPr lang="en-US"/>
              <a:t> mas </a:t>
            </a:r>
            <a:r>
              <a:rPr lang="en-US" err="1"/>
              <a:t>lejos</a:t>
            </a:r>
            <a:r>
              <a:rPr lang="en-US"/>
              <a:t>.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Porque</a:t>
            </a:r>
            <a:r>
              <a:rPr lang="en-US"/>
              <a:t>?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manera</a:t>
            </a:r>
            <a:r>
              <a:rPr lang="en-US"/>
              <a:t> de </a:t>
            </a:r>
            <a:r>
              <a:rPr lang="en-US" err="1"/>
              <a:t>matematicamente</a:t>
            </a:r>
            <a:r>
              <a:rPr lang="en-US"/>
              <a:t> </a:t>
            </a:r>
            <a:r>
              <a:rPr lang="en-US" err="1"/>
              <a:t>modelar</a:t>
            </a:r>
            <a:r>
              <a:rPr lang="en-US"/>
              <a:t> que el </a:t>
            </a:r>
            <a:r>
              <a:rPr lang="en-US" err="1"/>
              <a:t>cuadro</a:t>
            </a:r>
            <a:r>
              <a:rPr lang="en-US"/>
              <a:t> mas </a:t>
            </a:r>
            <a:r>
              <a:rPr lang="en-US" err="1"/>
              <a:t>lejos</a:t>
            </a:r>
            <a:r>
              <a:rPr lang="en-US"/>
              <a:t> vale </a:t>
            </a:r>
            <a:r>
              <a:rPr lang="en-US" err="1"/>
              <a:t>menoos</a:t>
            </a:r>
            <a:r>
              <a:rPr lang="en-US"/>
              <a:t> que el </a:t>
            </a:r>
            <a:r>
              <a:rPr lang="en-US" err="1"/>
              <a:t>cuadro</a:t>
            </a:r>
            <a:r>
              <a:rPr lang="en-US"/>
              <a:t> mas </a:t>
            </a:r>
            <a:r>
              <a:rPr lang="en-US" err="1"/>
              <a:t>cerca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38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Aqui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un </a:t>
            </a:r>
            <a:r>
              <a:rPr lang="en-US" err="1"/>
              <a:t>poco</a:t>
            </a:r>
            <a:r>
              <a:rPr lang="en-US"/>
              <a:t> mas </a:t>
            </a:r>
            <a:r>
              <a:rPr lang="en-US" err="1"/>
              <a:t>complejo</a:t>
            </a:r>
            <a:r>
              <a:rPr lang="en-US"/>
              <a:t>, </a:t>
            </a:r>
            <a:r>
              <a:rPr lang="en-US" err="1"/>
              <a:t>entonces</a:t>
            </a:r>
            <a:r>
              <a:rPr lang="en-US"/>
              <a:t> no se </a:t>
            </a:r>
            <a:r>
              <a:rPr lang="en-US" err="1"/>
              <a:t>calc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4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esos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son </a:t>
            </a:r>
            <a:r>
              <a:rPr lang="en-US" dirty="0" err="1"/>
              <a:t>assumiendo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sabe</a:t>
            </a:r>
            <a:r>
              <a:rPr lang="en-US" dirty="0"/>
              <a:t>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decisiones</a:t>
            </a:r>
            <a:r>
              <a:rPr lang="en-US" dirty="0"/>
              <a:t> </a:t>
            </a:r>
            <a:r>
              <a:rPr lang="en-US" dirty="0" err="1"/>
              <a:t>optimas</a:t>
            </a:r>
            <a:r>
              <a:rPr lang="en-US" dirty="0"/>
              <a:t> en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sitio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lo </a:t>
            </a:r>
            <a:r>
              <a:rPr lang="en-US" dirty="0" err="1"/>
              <a:t>que</a:t>
            </a:r>
            <a:r>
              <a:rPr lang="en-US" dirty="0"/>
              <a:t> se llama un Plans, y solo </a:t>
            </a:r>
            <a:r>
              <a:rPr lang="en-US" dirty="0" err="1"/>
              <a:t>funcionan</a:t>
            </a:r>
            <a:r>
              <a:rPr lang="en-US" dirty="0"/>
              <a:t> en </a:t>
            </a:r>
            <a:r>
              <a:rPr lang="en-US" dirty="0" err="1"/>
              <a:t>intornos</a:t>
            </a:r>
            <a:r>
              <a:rPr lang="en-US" dirty="0"/>
              <a:t> </a:t>
            </a:r>
            <a:r>
              <a:rPr lang="en-US" dirty="0" err="1"/>
              <a:t>deterministicos</a:t>
            </a:r>
            <a:r>
              <a:rPr lang="en-US" dirty="0"/>
              <a:t>. </a:t>
            </a:r>
            <a:r>
              <a:rPr lang="en-US" dirty="0" err="1"/>
              <a:t>Mero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intorno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stochastico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61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…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asi</a:t>
            </a:r>
            <a:r>
              <a:rPr lang="en-US" dirty="0"/>
              <a:t> de simple?</a:t>
            </a:r>
          </a:p>
          <a:p>
            <a:endParaRPr lang="en-US" dirty="0"/>
          </a:p>
          <a:p>
            <a:r>
              <a:rPr lang="en-US" dirty="0"/>
              <a:t>Si,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assumiendo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intorno</a:t>
            </a:r>
            <a:r>
              <a:rPr lang="en-US" dirty="0"/>
              <a:t> </a:t>
            </a:r>
            <a:r>
              <a:rPr lang="en-US" dirty="0" err="1"/>
              <a:t>deterministico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04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6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en un </a:t>
            </a:r>
            <a:r>
              <a:rPr lang="en-US" dirty="0" err="1"/>
              <a:t>intorno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decion</a:t>
            </a:r>
            <a:r>
              <a:rPr lang="en-US" dirty="0"/>
              <a:t> de </a:t>
            </a:r>
            <a:r>
              <a:rPr lang="en-US" dirty="0" err="1"/>
              <a:t>subir</a:t>
            </a:r>
            <a:r>
              <a:rPr lang="en-US" dirty="0"/>
              <a:t>,</a:t>
            </a:r>
          </a:p>
          <a:p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dirty="0" err="1"/>
              <a:t>sube</a:t>
            </a:r>
            <a:r>
              <a:rPr lang="en-US" dirty="0"/>
              <a:t> con 80%. 10% de la </a:t>
            </a:r>
            <a:r>
              <a:rPr lang="en-US" dirty="0" err="1"/>
              <a:t>veces</a:t>
            </a:r>
            <a:r>
              <a:rPr lang="en-US" dirty="0"/>
              <a:t> </a:t>
            </a:r>
            <a:r>
              <a:rPr lang="en-US" dirty="0" err="1"/>
              <a:t>termina</a:t>
            </a:r>
            <a:r>
              <a:rPr lang="en-US" dirty="0"/>
              <a:t> en la </a:t>
            </a:r>
            <a:r>
              <a:rPr lang="en-US" dirty="0" err="1"/>
              <a:t>izquierda</a:t>
            </a:r>
            <a:r>
              <a:rPr lang="en-US" dirty="0"/>
              <a:t>,</a:t>
            </a:r>
          </a:p>
          <a:p>
            <a:r>
              <a:rPr lang="en-US" dirty="0"/>
              <a:t>Y 10% 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veces</a:t>
            </a:r>
            <a:r>
              <a:rPr lang="en-US" dirty="0"/>
              <a:t> </a:t>
            </a:r>
            <a:r>
              <a:rPr lang="en-US" dirty="0" err="1"/>
              <a:t>terminas</a:t>
            </a:r>
            <a:r>
              <a:rPr lang="en-US" dirty="0"/>
              <a:t> en el </a:t>
            </a:r>
            <a:r>
              <a:rPr lang="en-US" dirty="0" err="1"/>
              <a:t>fuego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Mas </a:t>
            </a:r>
            <a:r>
              <a:rPr lang="en-US" dirty="0" err="1"/>
              <a:t>realistico</a:t>
            </a:r>
            <a:r>
              <a:rPr lang="en-US" dirty="0"/>
              <a:t>, hay mas </a:t>
            </a:r>
            <a:r>
              <a:rPr lang="en-US" dirty="0" err="1"/>
              <a:t>cosas</a:t>
            </a:r>
            <a:r>
              <a:rPr lang="en-US" dirty="0"/>
              <a:t> </a:t>
            </a:r>
            <a:r>
              <a:rPr lang="en-US" dirty="0" err="1"/>
              <a:t>fuera</a:t>
            </a:r>
            <a:r>
              <a:rPr lang="en-US" dirty="0"/>
              <a:t> de control de </a:t>
            </a:r>
            <a:r>
              <a:rPr lang="en-US" dirty="0" err="1"/>
              <a:t>agente</a:t>
            </a:r>
            <a:r>
              <a:rPr lang="en-US" dirty="0"/>
              <a:t> –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intorno</a:t>
            </a:r>
            <a:r>
              <a:rPr lang="en-US" dirty="0"/>
              <a:t> </a:t>
            </a:r>
            <a:r>
              <a:rPr lang="en-US" dirty="0" err="1"/>
              <a:t>verdadero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21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llego</a:t>
            </a:r>
            <a:r>
              <a:rPr lang="en-US" dirty="0"/>
              <a:t> a </a:t>
            </a:r>
            <a:r>
              <a:rPr lang="en-US" dirty="0" err="1"/>
              <a:t>ese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nacio</a:t>
            </a:r>
            <a:r>
              <a:rPr lang="en-US" dirty="0"/>
              <a:t> ahi, </a:t>
            </a:r>
            <a:r>
              <a:rPr lang="en-US" dirty="0" err="1"/>
              <a:t>llego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100 </a:t>
            </a:r>
            <a:r>
              <a:rPr lang="en-US" dirty="0" err="1"/>
              <a:t>movimientos</a:t>
            </a:r>
            <a:r>
              <a:rPr lang="en-US" dirty="0"/>
              <a:t> o </a:t>
            </a:r>
            <a:r>
              <a:rPr lang="en-US" dirty="0" err="1"/>
              <a:t>teleporto</a:t>
            </a:r>
            <a:r>
              <a:rPr lang="en-US" dirty="0"/>
              <a:t> o vino del </a:t>
            </a:r>
            <a:r>
              <a:rPr lang="en-US" dirty="0" err="1"/>
              <a:t>cuadro</a:t>
            </a:r>
            <a:r>
              <a:rPr lang="en-US" dirty="0"/>
              <a:t> </a:t>
            </a:r>
            <a:r>
              <a:rPr lang="en-US" dirty="0" err="1"/>
              <a:t>griz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markovs</a:t>
            </a:r>
            <a:r>
              <a:rPr lang="en-US" dirty="0"/>
              <a:t>, no le </a:t>
            </a:r>
            <a:r>
              <a:rPr lang="en-US" dirty="0" err="1"/>
              <a:t>importa</a:t>
            </a:r>
            <a:r>
              <a:rPr lang="en-US" dirty="0"/>
              <a:t> en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maner</a:t>
            </a:r>
            <a:r>
              <a:rPr lang="en-US" dirty="0"/>
              <a:t> </a:t>
            </a:r>
            <a:r>
              <a:rPr lang="en-US" dirty="0" err="1"/>
              <a:t>llego</a:t>
            </a:r>
            <a:r>
              <a:rPr lang="en-US" dirty="0"/>
              <a:t>. No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paso</a:t>
            </a:r>
            <a:r>
              <a:rPr lang="en-US" dirty="0"/>
              <a:t> antes. Lo </a:t>
            </a:r>
            <a:r>
              <a:rPr lang="en-US" dirty="0" err="1"/>
              <a:t>unico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en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11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Como decide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moverse</a:t>
            </a:r>
            <a:r>
              <a:rPr lang="en-US" dirty="0"/>
              <a:t> en un </a:t>
            </a:r>
            <a:r>
              <a:rPr lang="en-US" dirty="0" err="1"/>
              <a:t>intorno</a:t>
            </a:r>
            <a:r>
              <a:rPr lang="en-US" dirty="0"/>
              <a:t> </a:t>
            </a:r>
            <a:r>
              <a:rPr lang="en-US" dirty="0" err="1"/>
              <a:t>estocastico</a:t>
            </a:r>
            <a:r>
              <a:rPr lang="en-US" dirty="0"/>
              <a:t>?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accione</a:t>
            </a:r>
            <a:r>
              <a:rPr lang="en-US" dirty="0"/>
              <a:t> no </a:t>
            </a:r>
            <a:r>
              <a:rPr lang="en-US" dirty="0" err="1"/>
              <a:t>necessariamente</a:t>
            </a:r>
            <a:r>
              <a:rPr lang="en-US" dirty="0"/>
              <a:t> </a:t>
            </a:r>
            <a:r>
              <a:rPr lang="en-US" dirty="0" err="1"/>
              <a:t>llega</a:t>
            </a:r>
            <a:r>
              <a:rPr lang="en-US" dirty="0"/>
              <a:t> al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era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intento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tomar</a:t>
            </a:r>
            <a:r>
              <a:rPr lang="en-US" dirty="0"/>
              <a:t> decisions en </a:t>
            </a:r>
            <a:r>
              <a:rPr lang="en-US" dirty="0" err="1"/>
              <a:t>intorno</a:t>
            </a:r>
            <a:r>
              <a:rPr lang="en-US" dirty="0"/>
              <a:t> </a:t>
            </a:r>
            <a:r>
              <a:rPr lang="en-US" dirty="0" err="1"/>
              <a:t>estochastico</a:t>
            </a:r>
            <a:r>
              <a:rPr lang="en-US" dirty="0"/>
              <a:t>, 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applica</a:t>
            </a:r>
            <a:r>
              <a:rPr lang="en-US" dirty="0"/>
              <a:t> el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decisione</a:t>
            </a:r>
            <a:r>
              <a:rPr lang="en-US" dirty="0"/>
              <a:t> de </a:t>
            </a:r>
            <a:r>
              <a:rPr lang="en-US" dirty="0" err="1"/>
              <a:t>markov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Lo Bueno de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processos</a:t>
            </a:r>
            <a:r>
              <a:rPr lang="en-US" dirty="0"/>
              <a:t> de decision </a:t>
            </a:r>
            <a:r>
              <a:rPr lang="en-US" dirty="0" err="1"/>
              <a:t>markov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equacion</a:t>
            </a:r>
            <a:r>
              <a:rPr lang="en-US" dirty="0"/>
              <a:t> bellman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pequeña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añadida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91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Como el </a:t>
            </a:r>
            <a:r>
              <a:rPr lang="en-US" err="1"/>
              <a:t>proximo</a:t>
            </a:r>
            <a:r>
              <a:rPr lang="en-US"/>
              <a:t> </a:t>
            </a:r>
            <a:r>
              <a:rPr lang="en-US" err="1"/>
              <a:t>estado</a:t>
            </a:r>
            <a:r>
              <a:rPr lang="en-US"/>
              <a:t> de la </a:t>
            </a:r>
            <a:r>
              <a:rPr lang="en-US" err="1"/>
              <a:t>equacion</a:t>
            </a:r>
            <a:r>
              <a:rPr lang="en-US"/>
              <a:t> de bellman no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determinado</a:t>
            </a:r>
            <a:r>
              <a:rPr lang="en-US"/>
              <a:t>, hay que </a:t>
            </a:r>
            <a:r>
              <a:rPr lang="en-US" err="1"/>
              <a:t>cambiarla</a:t>
            </a:r>
            <a:r>
              <a:rPr lang="en-US"/>
              <a:t> para el valor </a:t>
            </a:r>
            <a:r>
              <a:rPr lang="en-US" err="1"/>
              <a:t>esperado</a:t>
            </a:r>
            <a:r>
              <a:rPr lang="en-US"/>
              <a:t>… El valor </a:t>
            </a:r>
            <a:r>
              <a:rPr lang="en-US" err="1"/>
              <a:t>esperado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simplemente</a:t>
            </a:r>
            <a:r>
              <a:rPr lang="en-US"/>
              <a:t> el </a:t>
            </a:r>
            <a:r>
              <a:rPr lang="en-US" err="1"/>
              <a:t>promedio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possible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proximos</a:t>
            </a:r>
            <a:r>
              <a:rPr lang="en-US"/>
              <a:t> </a:t>
            </a:r>
            <a:r>
              <a:rPr lang="en-US" err="1"/>
              <a:t>estados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92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eran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de </a:t>
            </a:r>
            <a:r>
              <a:rPr lang="en-US" err="1"/>
              <a:t>estados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ubicaciones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un </a:t>
            </a:r>
            <a:r>
              <a:rPr lang="en-US" err="1"/>
              <a:t>intorno</a:t>
            </a:r>
            <a:r>
              <a:rPr lang="en-US"/>
              <a:t> </a:t>
            </a:r>
            <a:r>
              <a:rPr lang="en-US" err="1"/>
              <a:t>deterministico</a:t>
            </a:r>
            <a:r>
              <a:rPr lang="en-US"/>
              <a:t>, </a:t>
            </a:r>
          </a:p>
          <a:p>
            <a:r>
              <a:rPr lang="en-US"/>
              <a:t>Y era </a:t>
            </a:r>
            <a:r>
              <a:rPr lang="en-US" err="1"/>
              <a:t>claro</a:t>
            </a:r>
            <a:r>
              <a:rPr lang="en-US"/>
              <a:t> </a:t>
            </a:r>
            <a:r>
              <a:rPr lang="en-US" err="1"/>
              <a:t>donde</a:t>
            </a:r>
            <a:r>
              <a:rPr lang="en-US"/>
              <a:t> se </a:t>
            </a:r>
            <a:r>
              <a:rPr lang="en-US" err="1"/>
              <a:t>tiene</a:t>
            </a:r>
            <a:r>
              <a:rPr lang="en-US"/>
              <a:t> que </a:t>
            </a:r>
            <a:r>
              <a:rPr lang="en-US" err="1"/>
              <a:t>ir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base de 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mapa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892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Entonces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otras</a:t>
            </a:r>
            <a:r>
              <a:rPr lang="en-US"/>
              <a:t> </a:t>
            </a:r>
            <a:r>
              <a:rPr lang="en-US" err="1"/>
              <a:t>plabars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intornos</a:t>
            </a:r>
            <a:r>
              <a:rPr lang="en-US"/>
              <a:t> </a:t>
            </a:r>
            <a:r>
              <a:rPr lang="en-US" err="1"/>
              <a:t>deterministicos</a:t>
            </a:r>
            <a:r>
              <a:rPr lang="en-US"/>
              <a:t> hay un plan… se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logico</a:t>
            </a:r>
            <a:r>
              <a:rPr lang="en-US"/>
              <a:t> y lo major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Pero  que </a:t>
            </a:r>
            <a:r>
              <a:rPr lang="en-US" err="1"/>
              <a:t>pasa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un </a:t>
            </a:r>
            <a:r>
              <a:rPr lang="en-US" err="1"/>
              <a:t>mundo</a:t>
            </a:r>
            <a:r>
              <a:rPr lang="en-US"/>
              <a:t> </a:t>
            </a:r>
            <a:r>
              <a:rPr lang="en-US" err="1"/>
              <a:t>stochastico</a:t>
            </a:r>
            <a:r>
              <a:rPr lang="en-US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04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equacion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agentes</a:t>
            </a:r>
            <a:r>
              <a:rPr lang="en-US" dirty="0"/>
              <a:t> </a:t>
            </a:r>
            <a:r>
              <a:rPr lang="en-US" dirty="0" err="1"/>
              <a:t>usan</a:t>
            </a:r>
            <a:r>
              <a:rPr lang="en-US" dirty="0"/>
              <a:t> para </a:t>
            </a:r>
            <a:r>
              <a:rPr lang="en-US" dirty="0" err="1"/>
              <a:t>tomar</a:t>
            </a:r>
            <a:r>
              <a:rPr lang="en-US" dirty="0"/>
              <a:t> decisions en </a:t>
            </a:r>
            <a:r>
              <a:rPr lang="en-US" dirty="0" err="1"/>
              <a:t>intornos</a:t>
            </a:r>
            <a:r>
              <a:rPr lang="en-US" dirty="0"/>
              <a:t> </a:t>
            </a:r>
            <a:r>
              <a:rPr lang="en-US" dirty="0" err="1"/>
              <a:t>estoacasticos</a:t>
            </a:r>
            <a:r>
              <a:rPr lang="en-US" dirty="0"/>
              <a:t>. </a:t>
            </a:r>
          </a:p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en un </a:t>
            </a:r>
            <a:r>
              <a:rPr lang="en-US" dirty="0" err="1"/>
              <a:t>intorno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no </a:t>
            </a:r>
            <a:r>
              <a:rPr lang="en-US" dirty="0" err="1"/>
              <a:t>controlan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entoncs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de randomness o </a:t>
            </a:r>
            <a:r>
              <a:rPr lang="en-US" dirty="0" err="1"/>
              <a:t>stochasticidad</a:t>
            </a:r>
            <a:r>
              <a:rPr lang="en-US" dirty="0"/>
              <a:t> </a:t>
            </a:r>
          </a:p>
          <a:p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quantidicar</a:t>
            </a:r>
            <a:r>
              <a:rPr lang="en-US" dirty="0"/>
              <a:t> en base de </a:t>
            </a:r>
            <a:r>
              <a:rPr lang="en-US" dirty="0" err="1"/>
              <a:t>probabilidades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19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Hay </a:t>
            </a:r>
            <a:r>
              <a:rPr lang="en-US" dirty="0" err="1"/>
              <a:t>differentes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.. Por que el </a:t>
            </a:r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estadolo</a:t>
            </a:r>
            <a:r>
              <a:rPr lang="en-US" dirty="0"/>
              <a:t> que </a:t>
            </a:r>
            <a:r>
              <a:rPr lang="en-US" dirty="0" err="1"/>
              <a:t>planeamos</a:t>
            </a:r>
            <a:r>
              <a:rPr lang="en-US" dirty="0"/>
              <a:t> </a:t>
            </a:r>
            <a:r>
              <a:rPr lang="en-US" dirty="0" err="1"/>
              <a:t>quizas</a:t>
            </a:r>
            <a:r>
              <a:rPr lang="en-US" dirty="0"/>
              <a:t> </a:t>
            </a:r>
            <a:r>
              <a:rPr lang="en-US" dirty="0" err="1"/>
              <a:t>depronto</a:t>
            </a:r>
            <a:r>
              <a:rPr lang="en-US" dirty="0"/>
              <a:t> no </a:t>
            </a:r>
            <a:r>
              <a:rPr lang="en-US" dirty="0" err="1"/>
              <a:t>pasa</a:t>
            </a:r>
            <a:r>
              <a:rPr lang="en-US" dirty="0"/>
              <a:t>.. Y </a:t>
            </a:r>
            <a:r>
              <a:rPr lang="en-US" dirty="0" err="1"/>
              <a:t>ai</a:t>
            </a:r>
            <a:r>
              <a:rPr lang="en-US" dirty="0"/>
              <a:t> que </a:t>
            </a:r>
            <a:r>
              <a:rPr lang="en-US" dirty="0" err="1"/>
              <a:t>tomarlo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Ai </a:t>
            </a:r>
            <a:r>
              <a:rPr lang="en-US" dirty="0" err="1"/>
              <a:t>tanto</a:t>
            </a:r>
            <a:r>
              <a:rPr lang="en-US" dirty="0"/>
              <a:t> randomness o </a:t>
            </a:r>
            <a:r>
              <a:rPr lang="en-US" dirty="0" err="1"/>
              <a:t>estochasticidad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80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Entonces</a:t>
            </a:r>
            <a:r>
              <a:rPr lang="en-US"/>
              <a:t> lo que </a:t>
            </a:r>
            <a:r>
              <a:rPr lang="en-US" err="1"/>
              <a:t>psa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algo</a:t>
            </a:r>
            <a:r>
              <a:rPr lang="en-US"/>
              <a:t> </a:t>
            </a:r>
            <a:r>
              <a:rPr lang="en-US" err="1"/>
              <a:t>hacie</a:t>
            </a:r>
            <a:r>
              <a:rPr lang="en-US"/>
              <a:t>, que se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totalmente</a:t>
            </a:r>
            <a:r>
              <a:rPr lang="en-US"/>
              <a:t> </a:t>
            </a:r>
            <a:r>
              <a:rPr lang="en-US" err="1"/>
              <a:t>irracional</a:t>
            </a:r>
            <a:r>
              <a:rPr lang="en-US"/>
              <a:t>, </a:t>
            </a:r>
          </a:p>
          <a:p>
            <a:r>
              <a:rPr lang="en-US"/>
              <a:t>Pero </a:t>
            </a:r>
            <a:r>
              <a:rPr lang="en-US" err="1"/>
              <a:t>en</a:t>
            </a:r>
            <a:r>
              <a:rPr lang="en-US"/>
              <a:t> base de </a:t>
            </a:r>
            <a:r>
              <a:rPr lang="en-US" err="1"/>
              <a:t>sus</a:t>
            </a:r>
            <a:r>
              <a:rPr lang="en-US"/>
              <a:t> </a:t>
            </a:r>
            <a:r>
              <a:rPr lang="en-US" err="1"/>
              <a:t>senales</a:t>
            </a:r>
            <a:r>
              <a:rPr lang="en-US"/>
              <a:t> que </a:t>
            </a:r>
            <a:r>
              <a:rPr lang="en-US" err="1"/>
              <a:t>recibe</a:t>
            </a:r>
            <a:r>
              <a:rPr lang="en-US"/>
              <a:t> y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intorno</a:t>
            </a:r>
            <a:r>
              <a:rPr lang="en-US"/>
              <a:t> </a:t>
            </a:r>
            <a:r>
              <a:rPr lang="en-US" err="1"/>
              <a:t>estochastico</a:t>
            </a:r>
            <a:r>
              <a:rPr lang="en-US"/>
              <a:t>,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actualidad</a:t>
            </a:r>
            <a:r>
              <a:rPr lang="en-US"/>
              <a:t> </a:t>
            </a:r>
            <a:r>
              <a:rPr lang="en-US" err="1"/>
              <a:t>totalmente</a:t>
            </a:r>
            <a:r>
              <a:rPr lang="en-US"/>
              <a:t> </a:t>
            </a:r>
            <a:r>
              <a:rPr lang="en-US" err="1"/>
              <a:t>racional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err="1"/>
              <a:t>Imaginete</a:t>
            </a:r>
            <a:r>
              <a:rPr lang="en-US"/>
              <a:t> que el </a:t>
            </a:r>
            <a:r>
              <a:rPr lang="en-US" err="1"/>
              <a:t>fuego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real. O que </a:t>
            </a:r>
            <a:r>
              <a:rPr lang="en-US" err="1"/>
              <a:t>es</a:t>
            </a:r>
            <a:r>
              <a:rPr lang="en-US"/>
              <a:t> un </a:t>
            </a:r>
            <a:r>
              <a:rPr lang="en-US" err="1"/>
              <a:t>leon</a:t>
            </a:r>
            <a:r>
              <a:rPr lang="en-US"/>
              <a:t>. </a:t>
            </a:r>
            <a:r>
              <a:rPr lang="en-US" err="1"/>
              <a:t>Pues</a:t>
            </a:r>
            <a:r>
              <a:rPr lang="en-US"/>
              <a:t> lo que </a:t>
            </a:r>
            <a:r>
              <a:rPr lang="en-US" err="1"/>
              <a:t>harias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ir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direcione</a:t>
            </a:r>
            <a:r>
              <a:rPr lang="en-US"/>
              <a:t> </a:t>
            </a:r>
            <a:r>
              <a:rPr lang="en-US" err="1"/>
              <a:t>completamente</a:t>
            </a:r>
            <a:r>
              <a:rPr lang="en-US"/>
              <a:t> </a:t>
            </a:r>
            <a:r>
              <a:rPr lang="en-US" err="1"/>
              <a:t>apuesta</a:t>
            </a:r>
            <a:r>
              <a:rPr lang="en-US"/>
              <a:t>, </a:t>
            </a:r>
            <a:r>
              <a:rPr lang="en-US" err="1"/>
              <a:t>porque</a:t>
            </a:r>
            <a:r>
              <a:rPr lang="en-US"/>
              <a:t> no </a:t>
            </a:r>
            <a:r>
              <a:rPr lang="en-US" err="1"/>
              <a:t>te</a:t>
            </a:r>
            <a:r>
              <a:rPr lang="en-US"/>
              <a:t> affect </a:t>
            </a:r>
            <a:r>
              <a:rPr lang="en-US" err="1"/>
              <a:t>negativemente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20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Entonces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hablando</a:t>
            </a:r>
            <a:r>
              <a:rPr lang="en-US"/>
              <a:t> de </a:t>
            </a:r>
            <a:r>
              <a:rPr lang="en-US" err="1"/>
              <a:t>intornos</a:t>
            </a:r>
            <a:r>
              <a:rPr lang="en-US"/>
              <a:t> </a:t>
            </a:r>
            <a:r>
              <a:rPr lang="en-US" err="1"/>
              <a:t>estoesto</a:t>
            </a:r>
            <a:r>
              <a:rPr lang="en-US"/>
              <a:t> se llama un </a:t>
            </a:r>
            <a:r>
              <a:rPr lang="en-US" err="1"/>
              <a:t>politica</a:t>
            </a:r>
            <a:r>
              <a:rPr lang="en-US"/>
              <a:t>, no un plan.</a:t>
            </a:r>
          </a:p>
          <a:p>
            <a:endParaRPr lang="en-US"/>
          </a:p>
          <a:p>
            <a:r>
              <a:rPr lang="en-US"/>
              <a:t>Y </a:t>
            </a:r>
            <a:r>
              <a:rPr lang="en-US" err="1"/>
              <a:t>vemos</a:t>
            </a:r>
            <a:r>
              <a:rPr lang="en-US"/>
              <a:t> que la politic optima </a:t>
            </a:r>
            <a:r>
              <a:rPr lang="en-US" err="1"/>
              <a:t>termina</a:t>
            </a:r>
            <a:r>
              <a:rPr lang="en-US"/>
              <a:t> </a:t>
            </a:r>
            <a:r>
              <a:rPr lang="en-US" err="1"/>
              <a:t>siendo</a:t>
            </a:r>
            <a:r>
              <a:rPr lang="en-US"/>
              <a:t> </a:t>
            </a:r>
            <a:r>
              <a:rPr lang="en-US" err="1"/>
              <a:t>algo</a:t>
            </a:r>
            <a:r>
              <a:rPr lang="en-US"/>
              <a:t> </a:t>
            </a:r>
            <a:r>
              <a:rPr lang="en-US" err="1"/>
              <a:t>asi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Y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notas</a:t>
            </a:r>
            <a:r>
              <a:rPr lang="en-US"/>
              <a:t>, </a:t>
            </a:r>
            <a:r>
              <a:rPr lang="en-US" err="1"/>
              <a:t>toma</a:t>
            </a:r>
            <a:r>
              <a:rPr lang="en-US"/>
              <a:t> </a:t>
            </a:r>
            <a:r>
              <a:rPr lang="en-US" err="1"/>
              <a:t>decisones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estados</a:t>
            </a:r>
            <a:r>
              <a:rPr lang="en-US"/>
              <a:t> </a:t>
            </a:r>
            <a:r>
              <a:rPr lang="en-US" err="1"/>
              <a:t>basados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probabildades</a:t>
            </a:r>
            <a:r>
              <a:rPr lang="en-US"/>
              <a:t> que </a:t>
            </a:r>
            <a:r>
              <a:rPr lang="en-US" err="1"/>
              <a:t>depronto</a:t>
            </a:r>
            <a:r>
              <a:rPr lang="en-US"/>
              <a:t> no son </a:t>
            </a:r>
            <a:r>
              <a:rPr lang="en-US" err="1"/>
              <a:t>ven</a:t>
            </a:r>
            <a:r>
              <a:rPr lang="en-US"/>
              <a:t> </a:t>
            </a:r>
            <a:r>
              <a:rPr lang="en-US" err="1"/>
              <a:t>totalmente</a:t>
            </a:r>
            <a:r>
              <a:rPr lang="en-US"/>
              <a:t> </a:t>
            </a:r>
            <a:r>
              <a:rPr lang="en-US" err="1"/>
              <a:t>intuitivas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Y </a:t>
            </a:r>
            <a:r>
              <a:rPr lang="en-US" err="1"/>
              <a:t>asi</a:t>
            </a:r>
            <a:r>
              <a:rPr lang="en-US"/>
              <a:t> </a:t>
            </a:r>
            <a:r>
              <a:rPr lang="en-US" err="1"/>
              <a:t>depronto</a:t>
            </a:r>
            <a:r>
              <a:rPr lang="en-US"/>
              <a:t> </a:t>
            </a:r>
            <a:r>
              <a:rPr lang="en-US" err="1"/>
              <a:t>llega</a:t>
            </a:r>
            <a:r>
              <a:rPr lang="en-US"/>
              <a:t> a ideas y decisions que hasta </a:t>
            </a:r>
            <a:r>
              <a:rPr lang="en-US" err="1"/>
              <a:t>humanos</a:t>
            </a:r>
            <a:r>
              <a:rPr lang="en-US"/>
              <a:t> no </a:t>
            </a:r>
            <a:r>
              <a:rPr lang="en-US" err="1"/>
              <a:t>piensen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7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49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dirty="0" err="1"/>
              <a:t>henos</a:t>
            </a:r>
            <a:r>
              <a:rPr lang="en-US" dirty="0"/>
              <a:t> dado </a:t>
            </a:r>
            <a:r>
              <a:rPr lang="en-US" dirty="0" err="1"/>
              <a:t>premios</a:t>
            </a:r>
            <a:r>
              <a:rPr lang="en-US" dirty="0"/>
              <a:t>/</a:t>
            </a:r>
            <a:r>
              <a:rPr lang="en-US" dirty="0" err="1"/>
              <a:t>senals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agente</a:t>
            </a:r>
            <a:r>
              <a:rPr lang="en-US" dirty="0"/>
              <a:t> se </a:t>
            </a:r>
            <a:r>
              <a:rPr lang="en-US" dirty="0" err="1"/>
              <a:t>cae</a:t>
            </a:r>
            <a:r>
              <a:rPr lang="en-US" dirty="0"/>
              <a:t> al </a:t>
            </a:r>
            <a:r>
              <a:rPr lang="en-US" dirty="0" err="1"/>
              <a:t>fuego</a:t>
            </a:r>
            <a:r>
              <a:rPr lang="en-US" dirty="0"/>
              <a:t> (-1) 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llega</a:t>
            </a:r>
            <a:r>
              <a:rPr lang="en-US" dirty="0"/>
              <a:t> a la </a:t>
            </a:r>
            <a:r>
              <a:rPr lang="en-US" dirty="0" err="1"/>
              <a:t>linea</a:t>
            </a:r>
            <a:r>
              <a:rPr lang="en-US" dirty="0"/>
              <a:t> final (+1).</a:t>
            </a:r>
          </a:p>
          <a:p>
            <a:endParaRPr lang="en-US" dirty="0"/>
          </a:p>
          <a:p>
            <a:r>
              <a:rPr lang="en-US" dirty="0"/>
              <a:t>Pero </a:t>
            </a:r>
            <a:r>
              <a:rPr lang="en-US" dirty="0" err="1"/>
              <a:t>en</a:t>
            </a:r>
            <a:r>
              <a:rPr lang="en-US" dirty="0"/>
              <a:t> scenarios mas </a:t>
            </a:r>
            <a:r>
              <a:rPr lang="en-US" dirty="0" err="1"/>
              <a:t>realisticos</a:t>
            </a:r>
            <a:r>
              <a:rPr lang="en-US" dirty="0"/>
              <a:t>, y Tambien para mas </a:t>
            </a:r>
            <a:r>
              <a:rPr lang="en-US" dirty="0" err="1"/>
              <a:t>efficiencia</a:t>
            </a:r>
            <a:r>
              <a:rPr lang="en-US" dirty="0"/>
              <a:t>, </a:t>
            </a:r>
            <a:r>
              <a:rPr lang="en-US" dirty="0" err="1"/>
              <a:t>tendras</a:t>
            </a:r>
            <a:r>
              <a:rPr lang="en-US" dirty="0"/>
              <a:t> </a:t>
            </a:r>
            <a:r>
              <a:rPr lang="en-US" dirty="0" err="1"/>
              <a:t>premios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processo</a:t>
            </a:r>
            <a:r>
              <a:rPr lang="en-US" dirty="0"/>
              <a:t> – no solo al fin.</a:t>
            </a:r>
          </a:p>
          <a:p>
            <a:endParaRPr lang="en-US" dirty="0"/>
          </a:p>
          <a:p>
            <a:r>
              <a:rPr lang="en-US" dirty="0"/>
              <a:t>Y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ayuda</a:t>
            </a:r>
            <a:r>
              <a:rPr lang="en-US" dirty="0"/>
              <a:t> </a:t>
            </a:r>
            <a:r>
              <a:rPr lang="en-US" dirty="0" err="1"/>
              <a:t>reinforcar</a:t>
            </a:r>
            <a:r>
              <a:rPr lang="en-US" dirty="0"/>
              <a:t> el </a:t>
            </a:r>
            <a:r>
              <a:rPr lang="en-US" dirty="0" err="1"/>
              <a:t>compartamiento</a:t>
            </a:r>
            <a:r>
              <a:rPr lang="en-US" dirty="0"/>
              <a:t> del </a:t>
            </a:r>
            <a:r>
              <a:rPr lang="en-US" dirty="0" err="1"/>
              <a:t>agente</a:t>
            </a:r>
            <a:r>
              <a:rPr lang="en-US" dirty="0"/>
              <a:t> a lo </a:t>
            </a:r>
            <a:r>
              <a:rPr lang="en-US" dirty="0" err="1"/>
              <a:t>optimo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 de lo que </a:t>
            </a:r>
            <a:r>
              <a:rPr lang="en-US" dirty="0" err="1"/>
              <a:t>uno</a:t>
            </a:r>
            <a:r>
              <a:rPr lang="en-US" dirty="0"/>
              <a:t> </a:t>
            </a:r>
            <a:r>
              <a:rPr lang="en-US" dirty="0" err="1"/>
              <a:t>quiere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405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Entones</a:t>
            </a:r>
            <a:r>
              <a:rPr lang="en-US" dirty="0"/>
              <a:t> que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aggregamos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senal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accione</a:t>
            </a:r>
            <a:r>
              <a:rPr lang="en-US" dirty="0"/>
              <a:t> que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recibir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senal</a:t>
            </a:r>
            <a:r>
              <a:rPr lang="en-US" dirty="0"/>
              <a:t>. Y se </a:t>
            </a:r>
            <a:r>
              <a:rPr lang="en-US" dirty="0" err="1"/>
              <a:t>ve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intorno</a:t>
            </a:r>
            <a:r>
              <a:rPr lang="en-US" dirty="0"/>
              <a:t>, </a:t>
            </a:r>
            <a:r>
              <a:rPr lang="en-US" dirty="0" err="1"/>
              <a:t>maximizar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premio</a:t>
            </a:r>
            <a:r>
              <a:rPr lang="en-US" dirty="0"/>
              <a:t> require que </a:t>
            </a:r>
            <a:r>
              <a:rPr lang="en-US" dirty="0" err="1"/>
              <a:t>llega</a:t>
            </a:r>
            <a:r>
              <a:rPr lang="en-US" dirty="0"/>
              <a:t> a </a:t>
            </a:r>
            <a:r>
              <a:rPr lang="en-US" dirty="0" err="1"/>
              <a:t>linea</a:t>
            </a:r>
            <a:r>
              <a:rPr lang="en-US" dirty="0"/>
              <a:t> final </a:t>
            </a:r>
            <a:r>
              <a:rPr lang="en-US" dirty="0" err="1"/>
              <a:t>en</a:t>
            </a:r>
            <a:r>
              <a:rPr lang="en-US" dirty="0"/>
              <a:t> lo mas pronto 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77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Para </a:t>
            </a:r>
            <a:r>
              <a:rPr lang="en-US" err="1"/>
              <a:t>mejorar</a:t>
            </a:r>
            <a:r>
              <a:rPr lang="en-US"/>
              <a:t> el </a:t>
            </a:r>
            <a:r>
              <a:rPr lang="en-US" err="1"/>
              <a:t>conecpto</a:t>
            </a:r>
            <a:r>
              <a:rPr lang="en-US"/>
              <a:t>, </a:t>
            </a:r>
            <a:r>
              <a:rPr lang="en-US" err="1"/>
              <a:t>Veamos</a:t>
            </a:r>
            <a:r>
              <a:rPr lang="en-US"/>
              <a:t> a </a:t>
            </a:r>
            <a:r>
              <a:rPr lang="en-US" err="1"/>
              <a:t>ver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cambia la </a:t>
            </a:r>
            <a:r>
              <a:rPr lang="en-US" err="1"/>
              <a:t>politica</a:t>
            </a:r>
            <a:r>
              <a:rPr lang="en-US"/>
              <a:t> con un </a:t>
            </a:r>
            <a:r>
              <a:rPr lang="en-US" err="1"/>
              <a:t>cambio</a:t>
            </a:r>
            <a:r>
              <a:rPr lang="en-US"/>
              <a:t> de valor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senal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vivir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31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Entonces</a:t>
            </a:r>
            <a:r>
              <a:rPr lang="en-US"/>
              <a:t> </a:t>
            </a:r>
            <a:r>
              <a:rPr lang="en-US" err="1"/>
              <a:t>vemos</a:t>
            </a:r>
            <a:r>
              <a:rPr lang="en-US"/>
              <a:t> que hay </a:t>
            </a:r>
            <a:r>
              <a:rPr lang="en-US" err="1"/>
              <a:t>esas</a:t>
            </a:r>
            <a:r>
              <a:rPr lang="en-US"/>
              <a:t> </a:t>
            </a:r>
            <a:r>
              <a:rPr lang="en-US" err="1"/>
              <a:t>mismas</a:t>
            </a:r>
            <a:r>
              <a:rPr lang="en-US"/>
              <a:t> </a:t>
            </a:r>
            <a:r>
              <a:rPr lang="en-US" err="1"/>
              <a:t>acciones</a:t>
            </a:r>
            <a:r>
              <a:rPr lang="en-US"/>
              <a:t> que </a:t>
            </a:r>
            <a:r>
              <a:rPr lang="en-US" err="1"/>
              <a:t>vimos</a:t>
            </a:r>
            <a:r>
              <a:rPr lang="en-US"/>
              <a:t> la ultima </a:t>
            </a:r>
            <a:r>
              <a:rPr lang="en-US" err="1"/>
              <a:t>vez</a:t>
            </a:r>
            <a:r>
              <a:rPr lang="en-US"/>
              <a:t>.</a:t>
            </a:r>
          </a:p>
          <a:p>
            <a:r>
              <a:rPr lang="en-US"/>
              <a:t>Pero </a:t>
            </a:r>
            <a:r>
              <a:rPr lang="en-US" err="1"/>
              <a:t>hacen</a:t>
            </a:r>
            <a:r>
              <a:rPr lang="en-US"/>
              <a:t> </a:t>
            </a:r>
            <a:r>
              <a:rPr lang="en-US" err="1"/>
              <a:t>razon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puede</a:t>
            </a:r>
            <a:r>
              <a:rPr lang="en-US"/>
              <a:t> </a:t>
            </a:r>
            <a:r>
              <a:rPr lang="en-US" err="1"/>
              <a:t>vivir</a:t>
            </a:r>
            <a:r>
              <a:rPr lang="en-US"/>
              <a:t> sin </a:t>
            </a:r>
            <a:r>
              <a:rPr lang="en-US" err="1"/>
              <a:t>ser</a:t>
            </a:r>
            <a:r>
              <a:rPr lang="en-US"/>
              <a:t> </a:t>
            </a:r>
            <a:r>
              <a:rPr lang="en-US" err="1"/>
              <a:t>penalizado</a:t>
            </a:r>
            <a:r>
              <a:rPr lang="en-US"/>
              <a:t>, </a:t>
            </a:r>
            <a:r>
              <a:rPr lang="en-US" err="1"/>
              <a:t>entonces</a:t>
            </a:r>
            <a:r>
              <a:rPr lang="en-US"/>
              <a:t> </a:t>
            </a:r>
            <a:r>
              <a:rPr lang="en-US" err="1"/>
              <a:t>puede</a:t>
            </a:r>
            <a:r>
              <a:rPr lang="en-US"/>
              <a:t> </a:t>
            </a:r>
            <a:r>
              <a:rPr lang="en-US" err="1"/>
              <a:t>ser</a:t>
            </a:r>
            <a:r>
              <a:rPr lang="en-US"/>
              <a:t> mas </a:t>
            </a:r>
            <a:r>
              <a:rPr lang="en-US" err="1"/>
              <a:t>causioso</a:t>
            </a:r>
            <a:r>
              <a:rPr lang="en-US"/>
              <a:t>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79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738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equiacion</a:t>
            </a:r>
            <a:r>
              <a:rPr lang="en-US" dirty="0"/>
              <a:t>, la da bellman. Los rewards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dados en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Tenemos</a:t>
            </a:r>
            <a:r>
              <a:rPr lang="en-US" dirty="0"/>
              <a:t> gamma el factor de </a:t>
            </a:r>
            <a:r>
              <a:rPr lang="en-US" dirty="0" err="1"/>
              <a:t>discuento</a:t>
            </a:r>
            <a:r>
              <a:rPr lang="en-US" dirty="0"/>
              <a:t>. </a:t>
            </a:r>
            <a:r>
              <a:rPr lang="en-US" dirty="0" err="1"/>
              <a:t>Tenemos</a:t>
            </a:r>
            <a:r>
              <a:rPr lang="en-US" dirty="0"/>
              <a:t> la </a:t>
            </a:r>
            <a:r>
              <a:rPr lang="en-US" dirty="0" err="1"/>
              <a:t>probabilidades</a:t>
            </a:r>
            <a:r>
              <a:rPr lang="en-US" dirty="0"/>
              <a:t> de </a:t>
            </a:r>
            <a:r>
              <a:rPr lang="en-US" dirty="0" err="1"/>
              <a:t>futors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basados</a:t>
            </a:r>
            <a:r>
              <a:rPr lang="en-US" dirty="0"/>
              <a:t> en el </a:t>
            </a:r>
            <a:r>
              <a:rPr lang="en-US" dirty="0" err="1"/>
              <a:t>estado</a:t>
            </a:r>
            <a:r>
              <a:rPr lang="en-US" dirty="0"/>
              <a:t> del </a:t>
            </a:r>
            <a:r>
              <a:rPr lang="en-US" dirty="0" err="1"/>
              <a:t>presente</a:t>
            </a:r>
            <a:r>
              <a:rPr lang="en-US" dirty="0"/>
              <a:t> y la </a:t>
            </a:r>
            <a:r>
              <a:rPr lang="en-US" dirty="0" err="1"/>
              <a:t>accione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tomas</a:t>
            </a:r>
            <a:r>
              <a:rPr lang="en-US" dirty="0"/>
              <a:t> (MDP)</a:t>
            </a:r>
          </a:p>
          <a:p>
            <a:endParaRPr lang="en-US" dirty="0"/>
          </a:p>
          <a:p>
            <a:r>
              <a:rPr lang="en-US" dirty="0"/>
              <a:t>Y </a:t>
            </a:r>
            <a:r>
              <a:rPr lang="en-US" dirty="0" err="1"/>
              <a:t>temenos</a:t>
            </a:r>
            <a:r>
              <a:rPr lang="en-US" dirty="0"/>
              <a:t> el valor del </a:t>
            </a:r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estado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4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la </a:t>
            </a:r>
            <a:r>
              <a:rPr lang="en-US" dirty="0" err="1"/>
              <a:t>izquierda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hemos</a:t>
            </a:r>
            <a:r>
              <a:rPr lang="en-US" dirty="0"/>
              <a:t> </a:t>
            </a:r>
            <a:r>
              <a:rPr lang="en-US" dirty="0" err="1"/>
              <a:t>hecho</a:t>
            </a:r>
            <a:r>
              <a:rPr lang="en-US" dirty="0"/>
              <a:t>. </a:t>
            </a:r>
            <a:r>
              <a:rPr lang="en-US" dirty="0" err="1"/>
              <a:t>Estamos</a:t>
            </a:r>
            <a:r>
              <a:rPr lang="en-US" dirty="0"/>
              <a:t> qui,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decision de Markov, no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llegue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estoy</a:t>
            </a:r>
            <a:r>
              <a:rPr lang="en-US" dirty="0"/>
              <a:t>.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, </a:t>
            </a:r>
            <a:r>
              <a:rPr lang="en-US" dirty="0" err="1"/>
              <a:t>tengo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la decision optima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en base de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estado</a:t>
            </a:r>
            <a:r>
              <a:rPr lang="en-US" dirty="0"/>
              <a:t> con mas valor.</a:t>
            </a:r>
          </a:p>
          <a:p>
            <a:endParaRPr lang="en-US" dirty="0"/>
          </a:p>
          <a:p>
            <a:r>
              <a:rPr lang="en-US" dirty="0"/>
              <a:t>A la derecho, </a:t>
            </a:r>
            <a:r>
              <a:rPr lang="en-US" dirty="0" err="1"/>
              <a:t>embez</a:t>
            </a:r>
            <a:r>
              <a:rPr lang="en-US" dirty="0"/>
              <a:t> de </a:t>
            </a:r>
            <a:r>
              <a:rPr lang="en-US" dirty="0" err="1"/>
              <a:t>ver</a:t>
            </a:r>
            <a:r>
              <a:rPr lang="en-US" dirty="0"/>
              <a:t> los </a:t>
            </a:r>
            <a:r>
              <a:rPr lang="en-US" dirty="0" err="1"/>
              <a:t>valores</a:t>
            </a:r>
            <a:r>
              <a:rPr lang="en-US" dirty="0"/>
              <a:t> del </a:t>
            </a:r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terminariamos</a:t>
            </a:r>
            <a:r>
              <a:rPr lang="en-US" dirty="0"/>
              <a:t>.</a:t>
            </a:r>
          </a:p>
          <a:p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ver</a:t>
            </a:r>
            <a:r>
              <a:rPr lang="en-US" dirty="0"/>
              <a:t> los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accion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usamos</a:t>
            </a:r>
            <a:r>
              <a:rPr lang="en-US" dirty="0"/>
              <a:t> la </a:t>
            </a:r>
            <a:r>
              <a:rPr lang="en-US" dirty="0" err="1"/>
              <a:t>letra</a:t>
            </a:r>
            <a:r>
              <a:rPr lang="en-US" dirty="0"/>
              <a:t> Q. </a:t>
            </a:r>
          </a:p>
          <a:p>
            <a:endParaRPr lang="en-US" dirty="0"/>
          </a:p>
          <a:p>
            <a:r>
              <a:rPr lang="en-US" dirty="0"/>
              <a:t>Q, la </a:t>
            </a:r>
            <a:r>
              <a:rPr lang="en-US" dirty="0" err="1"/>
              <a:t>calidad</a:t>
            </a:r>
            <a:r>
              <a:rPr lang="en-US" dirty="0"/>
              <a:t> de </a:t>
            </a:r>
            <a:r>
              <a:rPr lang="en-US" dirty="0" err="1"/>
              <a:t>acciones</a:t>
            </a:r>
            <a:r>
              <a:rPr lang="en-US" dirty="0"/>
              <a:t>,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metrico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quantificar</a:t>
            </a:r>
            <a:r>
              <a:rPr lang="en-US" dirty="0"/>
              <a:t> la </a:t>
            </a:r>
            <a:r>
              <a:rPr lang="en-US" dirty="0" err="1"/>
              <a:t>accion</a:t>
            </a:r>
            <a:r>
              <a:rPr lang="en-US" dirty="0"/>
              <a:t> y </a:t>
            </a:r>
            <a:r>
              <a:rPr lang="en-US" dirty="0" err="1"/>
              <a:t>compararlas</a:t>
            </a:r>
            <a:r>
              <a:rPr lang="en-US" dirty="0"/>
              <a:t>.</a:t>
            </a:r>
          </a:p>
          <a:p>
            <a:r>
              <a:rPr lang="en-US" dirty="0"/>
              <a:t>Y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calidad</a:t>
            </a:r>
            <a:r>
              <a:rPr lang="en-US" dirty="0"/>
              <a:t> de </a:t>
            </a:r>
            <a:r>
              <a:rPr lang="en-US" dirty="0" err="1"/>
              <a:t>acciones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Entonces</a:t>
            </a:r>
            <a:r>
              <a:rPr lang="en-US" dirty="0"/>
              <a:t> hay 4 </a:t>
            </a:r>
            <a:r>
              <a:rPr lang="en-US" dirty="0" err="1"/>
              <a:t>acciones</a:t>
            </a:r>
            <a:r>
              <a:rPr lang="en-US" dirty="0"/>
              <a:t>, y la function de Q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formula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quantificar</a:t>
            </a:r>
            <a:r>
              <a:rPr lang="en-US" dirty="0"/>
              <a:t> el valor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accion</a:t>
            </a:r>
            <a:r>
              <a:rPr lang="en-US" dirty="0"/>
              <a:t>.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hacerlo</a:t>
            </a:r>
            <a:r>
              <a:rPr lang="en-US" dirty="0"/>
              <a:t> mas granular, </a:t>
            </a:r>
            <a:r>
              <a:rPr lang="en-US" dirty="0" err="1"/>
              <a:t>embez</a:t>
            </a:r>
            <a:r>
              <a:rPr lang="en-US" dirty="0"/>
              <a:t> de </a:t>
            </a:r>
            <a:r>
              <a:rPr lang="en-US" dirty="0" err="1"/>
              <a:t>quantificar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estado</a:t>
            </a:r>
            <a:r>
              <a:rPr lang="en-US" dirty="0"/>
              <a:t>, </a:t>
            </a:r>
            <a:r>
              <a:rPr lang="en-US" dirty="0" err="1"/>
              <a:t>quantificos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valor de la </a:t>
            </a:r>
            <a:r>
              <a:rPr lang="en-US" dirty="0" err="1"/>
              <a:t>accion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32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Entonces</a:t>
            </a:r>
            <a:r>
              <a:rPr lang="en-US"/>
              <a:t>, lo que dice la </a:t>
            </a:r>
            <a:r>
              <a:rPr lang="en-US" err="1"/>
              <a:t>equacion</a:t>
            </a:r>
            <a:r>
              <a:rPr lang="en-US"/>
              <a:t> del valor Q </a:t>
            </a:r>
            <a:r>
              <a:rPr lang="en-US" err="1"/>
              <a:t>es</a:t>
            </a:r>
            <a:r>
              <a:rPr lang="en-US"/>
              <a:t> que </a:t>
            </a:r>
            <a:r>
              <a:rPr lang="en-US" err="1"/>
              <a:t>cuando</a:t>
            </a:r>
            <a:r>
              <a:rPr lang="en-US"/>
              <a:t> </a:t>
            </a:r>
            <a:r>
              <a:rPr lang="en-US" err="1"/>
              <a:t>tomas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accion</a:t>
            </a:r>
            <a:r>
              <a:rPr lang="en-US"/>
              <a:t> vas a </a:t>
            </a:r>
            <a:r>
              <a:rPr lang="en-US" err="1"/>
              <a:t>recibir</a:t>
            </a:r>
            <a:r>
              <a:rPr lang="en-US"/>
              <a:t> un </a:t>
            </a:r>
            <a:r>
              <a:rPr lang="en-US" err="1"/>
              <a:t>premio</a:t>
            </a:r>
            <a:r>
              <a:rPr lang="en-US"/>
              <a:t> mas </a:t>
            </a:r>
            <a:r>
              <a:rPr lang="en-US" err="1"/>
              <a:t>ul</a:t>
            </a:r>
            <a:r>
              <a:rPr lang="en-US"/>
              <a:t> valor </a:t>
            </a:r>
            <a:r>
              <a:rPr lang="en-US" err="1"/>
              <a:t>esperado</a:t>
            </a:r>
            <a:r>
              <a:rPr lang="en-US"/>
              <a:t> del </a:t>
            </a:r>
            <a:r>
              <a:rPr lang="en-US" err="1"/>
              <a:t>porximo</a:t>
            </a:r>
            <a:r>
              <a:rPr lang="en-US"/>
              <a:t> </a:t>
            </a:r>
            <a:r>
              <a:rPr lang="en-US" err="1"/>
              <a:t>estado</a:t>
            </a:r>
            <a:r>
              <a:rPr lang="en-US"/>
              <a:t>, con un </a:t>
            </a:r>
            <a:r>
              <a:rPr lang="en-US" err="1"/>
              <a:t>descuento</a:t>
            </a:r>
            <a:r>
              <a:rPr lang="en-US"/>
              <a:t> (</a:t>
            </a:r>
            <a:r>
              <a:rPr lang="en-US" err="1"/>
              <a:t>porque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movida</a:t>
            </a:r>
            <a:r>
              <a:rPr lang="en-US"/>
              <a:t> a future).</a:t>
            </a:r>
          </a:p>
          <a:p>
            <a:endParaRPr lang="en-US"/>
          </a:p>
          <a:p>
            <a:r>
              <a:rPr lang="en-US"/>
              <a:t>Lo que se nota immediate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12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Entonces</a:t>
            </a:r>
            <a:r>
              <a:rPr lang="en-US"/>
              <a:t> para </a:t>
            </a:r>
            <a:r>
              <a:rPr lang="en-US" err="1"/>
              <a:t>repasar</a:t>
            </a:r>
            <a:r>
              <a:rPr lang="en-US"/>
              <a:t> – el valor del </a:t>
            </a:r>
            <a:r>
              <a:rPr lang="en-US" err="1"/>
              <a:t>estado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valor </a:t>
            </a:r>
            <a:r>
              <a:rPr lang="en-US" err="1"/>
              <a:t>maximo</a:t>
            </a:r>
            <a:r>
              <a:rPr lang="en-US"/>
              <a:t> de </a:t>
            </a:r>
            <a:r>
              <a:rPr lang="en-US" err="1"/>
              <a:t>todas</a:t>
            </a:r>
            <a:r>
              <a:rPr lang="en-US"/>
              <a:t> las </a:t>
            </a:r>
            <a:r>
              <a:rPr lang="en-US" err="1"/>
              <a:t>acciones</a:t>
            </a:r>
            <a:endParaRPr lang="en-US"/>
          </a:p>
          <a:p>
            <a:endParaRPr lang="en-US"/>
          </a:p>
          <a:p>
            <a:r>
              <a:rPr lang="en-US"/>
              <a:t>Lo que dice el valor de Q, o valor de </a:t>
            </a:r>
            <a:r>
              <a:rPr lang="en-US" err="1"/>
              <a:t>accion</a:t>
            </a:r>
            <a:r>
              <a:rPr lang="en-US"/>
              <a:t>, </a:t>
            </a:r>
            <a:r>
              <a:rPr lang="en-US" err="1"/>
              <a:t>es</a:t>
            </a:r>
            <a:r>
              <a:rPr lang="en-US"/>
              <a:t> del </a:t>
            </a:r>
            <a:r>
              <a:rPr lang="en-US" err="1"/>
              <a:t>premio</a:t>
            </a:r>
            <a:r>
              <a:rPr lang="en-US"/>
              <a:t> </a:t>
            </a:r>
            <a:r>
              <a:rPr lang="en-US" err="1"/>
              <a:t>immediato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esa</a:t>
            </a:r>
            <a:r>
              <a:rPr lang="en-US"/>
              <a:t> </a:t>
            </a:r>
            <a:r>
              <a:rPr lang="en-US" err="1"/>
              <a:t>accion</a:t>
            </a:r>
            <a:r>
              <a:rPr lang="en-US"/>
              <a:t> mas el </a:t>
            </a:r>
            <a:r>
              <a:rPr lang="en-US" err="1"/>
              <a:t>esperado</a:t>
            </a:r>
            <a:r>
              <a:rPr lang="en-US"/>
              <a:t> valor del </a:t>
            </a:r>
            <a:r>
              <a:rPr lang="en-US" err="1"/>
              <a:t>proximo</a:t>
            </a:r>
            <a:r>
              <a:rPr lang="en-US"/>
              <a:t> </a:t>
            </a:r>
            <a:r>
              <a:rPr lang="en-US" err="1"/>
              <a:t>estado</a:t>
            </a:r>
            <a:r>
              <a:rPr lang="en-US"/>
              <a:t>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2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</a:t>
            </a:r>
            <a:r>
              <a:rPr lang="en-US" err="1"/>
              <a:t>ve</a:t>
            </a:r>
            <a:r>
              <a:rPr lang="en-US"/>
              <a:t> Tambien que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equacion</a:t>
            </a:r>
            <a:r>
              <a:rPr lang="en-US"/>
              <a:t> recursive y Podemos </a:t>
            </a:r>
            <a:r>
              <a:rPr lang="en-US" err="1"/>
              <a:t>poner</a:t>
            </a:r>
            <a:r>
              <a:rPr lang="en-US"/>
              <a:t> V </a:t>
            </a:r>
            <a:r>
              <a:rPr lang="en-US" err="1"/>
              <a:t>dentro</a:t>
            </a:r>
            <a:r>
              <a:rPr lang="en-US"/>
              <a:t> de 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auto </a:t>
            </a:r>
            <a:r>
              <a:rPr lang="en-US" dirty="0" err="1"/>
              <a:t>appreindo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988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 </a:t>
            </a:r>
            <a:r>
              <a:rPr lang="en-US" err="1"/>
              <a:t>ahora</a:t>
            </a:r>
            <a:r>
              <a:rPr lang="en-US"/>
              <a:t> se </a:t>
            </a:r>
            <a:r>
              <a:rPr lang="en-US" err="1"/>
              <a:t>ve</a:t>
            </a:r>
            <a:r>
              <a:rPr lang="en-US"/>
              <a:t>, que V(s)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simplemente</a:t>
            </a:r>
            <a:r>
              <a:rPr lang="en-US"/>
              <a:t> el valor de Q </a:t>
            </a:r>
            <a:r>
              <a:rPr lang="en-US" err="1"/>
              <a:t>maximo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el </a:t>
            </a:r>
            <a:r>
              <a:rPr lang="en-US" err="1"/>
              <a:t>proximo</a:t>
            </a:r>
            <a:r>
              <a:rPr lang="en-US"/>
              <a:t> </a:t>
            </a:r>
            <a:r>
              <a:rPr lang="en-US" err="1"/>
              <a:t>estado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Y que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deja</a:t>
            </a:r>
            <a:r>
              <a:rPr lang="en-US"/>
              <a:t> </a:t>
            </a:r>
            <a:r>
              <a:rPr lang="en-US" err="1"/>
              <a:t>hacer</a:t>
            </a:r>
            <a:r>
              <a:rPr lang="en-US"/>
              <a:t> Q? Nos </a:t>
            </a:r>
            <a:r>
              <a:rPr lang="en-US" err="1"/>
              <a:t>deja</a:t>
            </a:r>
            <a:r>
              <a:rPr lang="en-US"/>
              <a:t> </a:t>
            </a:r>
            <a:r>
              <a:rPr lang="en-US" err="1"/>
              <a:t>approximar</a:t>
            </a:r>
            <a:r>
              <a:rPr lang="en-US"/>
              <a:t> la </a:t>
            </a:r>
            <a:r>
              <a:rPr lang="en-US" err="1"/>
              <a:t>equacion</a:t>
            </a:r>
            <a:r>
              <a:rPr lang="en-US"/>
              <a:t> de V, </a:t>
            </a:r>
            <a:r>
              <a:rPr lang="en-US" err="1"/>
              <a:t>porque</a:t>
            </a:r>
            <a:r>
              <a:rPr lang="en-US"/>
              <a:t> lo </a:t>
            </a:r>
            <a:r>
              <a:rPr lang="en-US" err="1"/>
              <a:t>rompe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pedazo</a:t>
            </a:r>
            <a:r>
              <a:rPr lang="en-US"/>
              <a:t> </a:t>
            </a:r>
            <a:r>
              <a:rPr lang="en-US" err="1"/>
              <a:t>pequeno</a:t>
            </a:r>
            <a:r>
              <a:rPr lang="en-US"/>
              <a:t>.  </a:t>
            </a:r>
          </a:p>
          <a:p>
            <a:endParaRPr lang="en-US"/>
          </a:p>
          <a:p>
            <a:r>
              <a:rPr lang="en-US" err="1"/>
              <a:t>Entonces</a:t>
            </a:r>
            <a:r>
              <a:rPr lang="en-US"/>
              <a:t> </a:t>
            </a:r>
            <a:r>
              <a:rPr lang="en-US" err="1"/>
              <a:t>expressamos</a:t>
            </a:r>
            <a:r>
              <a:rPr lang="en-US"/>
              <a:t> la function de V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Q, </a:t>
            </a:r>
            <a:r>
              <a:rPr lang="en-US" err="1"/>
              <a:t>acciones</a:t>
            </a:r>
            <a:r>
              <a:rPr lang="en-US"/>
              <a:t>,</a:t>
            </a:r>
          </a:p>
          <a:p>
            <a:r>
              <a:rPr lang="en-US"/>
              <a:t>Y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eso</a:t>
            </a:r>
            <a:r>
              <a:rPr lang="en-US"/>
              <a:t> se </a:t>
            </a:r>
            <a:r>
              <a:rPr lang="en-US" err="1"/>
              <a:t>llamo</a:t>
            </a:r>
            <a:r>
              <a:rPr lang="en-US"/>
              <a:t> Q-learning – </a:t>
            </a:r>
            <a:r>
              <a:rPr lang="en-US" err="1"/>
              <a:t>porque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lo que </a:t>
            </a:r>
            <a:r>
              <a:rPr lang="en-US" err="1"/>
              <a:t>usa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agentes</a:t>
            </a:r>
            <a:r>
              <a:rPr lang="en-US"/>
              <a:t> para </a:t>
            </a:r>
            <a:r>
              <a:rPr lang="en-US" err="1"/>
              <a:t>entender</a:t>
            </a:r>
            <a:r>
              <a:rPr lang="en-US"/>
              <a:t> de </a:t>
            </a:r>
            <a:r>
              <a:rPr lang="en-US" err="1"/>
              <a:t>valores</a:t>
            </a:r>
            <a:r>
              <a:rPr lang="en-US"/>
              <a:t> de </a:t>
            </a:r>
            <a:r>
              <a:rPr lang="en-US" err="1"/>
              <a:t>estado</a:t>
            </a:r>
            <a:r>
              <a:rPr lang="en-US"/>
              <a:t> de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intorno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err="1"/>
              <a:t>Ellos</a:t>
            </a:r>
            <a:r>
              <a:rPr lang="en-US"/>
              <a:t> no </a:t>
            </a:r>
            <a:r>
              <a:rPr lang="en-US" err="1"/>
              <a:t>miran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estados</a:t>
            </a:r>
            <a:r>
              <a:rPr lang="en-US"/>
              <a:t>, </a:t>
            </a:r>
            <a:r>
              <a:rPr lang="en-US" err="1"/>
              <a:t>ellos</a:t>
            </a:r>
            <a:r>
              <a:rPr lang="en-US"/>
              <a:t> </a:t>
            </a:r>
            <a:r>
              <a:rPr lang="en-US" err="1"/>
              <a:t>miran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de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acciones</a:t>
            </a:r>
            <a:r>
              <a:rPr lang="en-US"/>
              <a:t>, y possible </a:t>
            </a:r>
            <a:r>
              <a:rPr lang="en-US" err="1"/>
              <a:t>acciones</a:t>
            </a:r>
            <a:r>
              <a:rPr lang="en-US"/>
              <a:t> </a:t>
            </a:r>
            <a:r>
              <a:rPr lang="en-US" err="1"/>
              <a:t>subsequentes</a:t>
            </a:r>
            <a:r>
              <a:rPr lang="en-US"/>
              <a:t> y </a:t>
            </a:r>
            <a:r>
              <a:rPr lang="en-US" err="1"/>
              <a:t>sus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para </a:t>
            </a:r>
            <a:r>
              <a:rPr lang="en-US" err="1"/>
              <a:t>approximar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de </a:t>
            </a:r>
            <a:r>
              <a:rPr lang="en-US" err="1"/>
              <a:t>estado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6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calculamos</a:t>
            </a:r>
            <a:r>
              <a:rPr lang="en-US" dirty="0"/>
              <a:t> los </a:t>
            </a:r>
            <a:r>
              <a:rPr lang="en-US" dirty="0" err="1"/>
              <a:t>valores</a:t>
            </a:r>
            <a:r>
              <a:rPr lang="en-US" dirty="0"/>
              <a:t> de Q?</a:t>
            </a:r>
          </a:p>
          <a:p>
            <a:endParaRPr lang="en-US" dirty="0"/>
          </a:p>
          <a:p>
            <a:r>
              <a:rPr lang="en-US" dirty="0" err="1"/>
              <a:t>Digamos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y ha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moviendose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intorno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 el </a:t>
            </a:r>
            <a:r>
              <a:rPr lang="en-US" dirty="0" err="1"/>
              <a:t>sabe</a:t>
            </a:r>
            <a:r>
              <a:rPr lang="en-US" dirty="0"/>
              <a:t> el valor de la </a:t>
            </a:r>
            <a:r>
              <a:rPr lang="en-US" dirty="0" err="1"/>
              <a:t>accione</a:t>
            </a:r>
            <a:r>
              <a:rPr lang="en-US" dirty="0"/>
              <a:t> Q(</a:t>
            </a:r>
            <a:r>
              <a:rPr lang="en-US" dirty="0" err="1"/>
              <a:t>s,a</a:t>
            </a:r>
            <a:r>
              <a:rPr lang="en-US" dirty="0"/>
              <a:t>). Y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la </a:t>
            </a:r>
            <a:r>
              <a:rPr lang="en-US" dirty="0" err="1"/>
              <a:t>accione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119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Despues</a:t>
            </a:r>
            <a:r>
              <a:rPr lang="en-US"/>
              <a:t> de </a:t>
            </a:r>
            <a:r>
              <a:rPr lang="en-US" err="1"/>
              <a:t>tomar</a:t>
            </a:r>
            <a:r>
              <a:rPr lang="en-US"/>
              <a:t> la </a:t>
            </a:r>
            <a:r>
              <a:rPr lang="en-US" err="1"/>
              <a:t>accion</a:t>
            </a:r>
            <a:r>
              <a:rPr lang="en-US"/>
              <a:t>, se </a:t>
            </a:r>
            <a:r>
              <a:rPr lang="en-US" err="1"/>
              <a:t>recalcula</a:t>
            </a:r>
            <a:r>
              <a:rPr lang="en-US"/>
              <a:t> el valor de </a:t>
            </a:r>
            <a:r>
              <a:rPr lang="en-US" err="1"/>
              <a:t>accion</a:t>
            </a:r>
            <a:r>
              <a:rPr lang="en-US"/>
              <a:t> de ese </a:t>
            </a:r>
            <a:r>
              <a:rPr lang="en-US" err="1"/>
              <a:t>estado</a:t>
            </a:r>
            <a:r>
              <a:rPr lang="en-US"/>
              <a:t> Q.</a:t>
            </a:r>
          </a:p>
          <a:p>
            <a:endParaRPr lang="en-US"/>
          </a:p>
          <a:p>
            <a:r>
              <a:rPr lang="en-US"/>
              <a:t>Pero que </a:t>
            </a:r>
            <a:r>
              <a:rPr lang="en-US" err="1"/>
              <a:t>pasa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son </a:t>
            </a:r>
            <a:r>
              <a:rPr lang="en-US" err="1"/>
              <a:t>differentes</a:t>
            </a:r>
            <a:r>
              <a:rPr lang="en-US"/>
              <a:t>? Si el valor que </a:t>
            </a:r>
            <a:r>
              <a:rPr lang="en-US" err="1"/>
              <a:t>fue</a:t>
            </a:r>
            <a:r>
              <a:rPr lang="en-US"/>
              <a:t> </a:t>
            </a:r>
            <a:r>
              <a:rPr lang="en-US" err="1"/>
              <a:t>calculado</a:t>
            </a:r>
            <a:r>
              <a:rPr lang="en-US"/>
              <a:t> antes no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igual</a:t>
            </a:r>
            <a:r>
              <a:rPr lang="en-US"/>
              <a:t> a el de </a:t>
            </a:r>
            <a:r>
              <a:rPr lang="en-US" err="1"/>
              <a:t>ahora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19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la </a:t>
            </a:r>
            <a:r>
              <a:rPr lang="en-US" dirty="0" err="1"/>
              <a:t>preguna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… son </a:t>
            </a:r>
            <a:r>
              <a:rPr lang="en-US" dirty="0" err="1"/>
              <a:t>differentes</a:t>
            </a:r>
            <a:r>
              <a:rPr lang="en-US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Q(</a:t>
            </a:r>
            <a:r>
              <a:rPr lang="en-US" dirty="0" err="1"/>
              <a:t>s,a</a:t>
            </a:r>
            <a:r>
              <a:rPr lang="en-US" dirty="0"/>
              <a:t>)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se </a:t>
            </a:r>
            <a:r>
              <a:rPr lang="en-US" dirty="0" err="1"/>
              <a:t>calcula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 </a:t>
            </a:r>
            <a:r>
              <a:rPr lang="en-US" dirty="0" err="1"/>
              <a:t>impirica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</a:t>
            </a:r>
            <a:r>
              <a:rPr lang="en-US" dirty="0" err="1"/>
              <a:t>eso</a:t>
            </a:r>
            <a:r>
              <a:rPr lang="en-US" dirty="0"/>
              <a:t> lo </a:t>
            </a:r>
            <a:r>
              <a:rPr lang="en-US" dirty="0" err="1"/>
              <a:t>aprendemos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Differencia</a:t>
            </a:r>
            <a:r>
              <a:rPr lang="en-US" dirty="0"/>
              <a:t> temporal -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calculando</a:t>
            </a:r>
            <a:r>
              <a:rPr lang="en-US" dirty="0"/>
              <a:t>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en </a:t>
            </a:r>
            <a:r>
              <a:rPr lang="en-US" dirty="0" err="1"/>
              <a:t>differentes</a:t>
            </a:r>
            <a:r>
              <a:rPr lang="en-US" dirty="0"/>
              <a:t> </a:t>
            </a:r>
            <a:r>
              <a:rPr lang="en-US" dirty="0" err="1"/>
              <a:t>tiempos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differencia</a:t>
            </a:r>
            <a:r>
              <a:rPr lang="en-US" dirty="0"/>
              <a:t>. En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maneras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valor de </a:t>
            </a:r>
            <a:r>
              <a:rPr lang="en-US" dirty="0" err="1"/>
              <a:t>accion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xperienciamos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differente</a:t>
            </a:r>
            <a:r>
              <a:rPr lang="en-US" dirty="0"/>
              <a:t> de lo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habiamos</a:t>
            </a:r>
            <a:r>
              <a:rPr lang="en-US" dirty="0"/>
              <a:t> </a:t>
            </a:r>
            <a:r>
              <a:rPr lang="en-US" dirty="0" err="1"/>
              <a:t>exeriencado</a:t>
            </a:r>
            <a:r>
              <a:rPr lang="en-US" dirty="0"/>
              <a:t> en el </a:t>
            </a:r>
            <a:r>
              <a:rPr lang="en-US" dirty="0" err="1"/>
              <a:t>pasado</a:t>
            </a:r>
            <a:r>
              <a:rPr lang="en-US" dirty="0"/>
              <a:t> </a:t>
            </a:r>
            <a:r>
              <a:rPr lang="en-US" dirty="0" err="1"/>
              <a:t>tomando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accion</a:t>
            </a:r>
            <a:r>
              <a:rPr lang="en-US" dirty="0"/>
              <a:t> en </a:t>
            </a:r>
            <a:r>
              <a:rPr lang="en-US" dirty="0" err="1"/>
              <a:t>ese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869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Entonces</a:t>
            </a:r>
            <a:r>
              <a:rPr lang="en-US"/>
              <a:t> </a:t>
            </a:r>
            <a:r>
              <a:rPr lang="en-US" err="1"/>
              <a:t>vamos</a:t>
            </a:r>
            <a:r>
              <a:rPr lang="en-US"/>
              <a:t> a </a:t>
            </a:r>
            <a:r>
              <a:rPr lang="en-US" err="1"/>
              <a:t>aprender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de Q, </a:t>
            </a:r>
            <a:r>
              <a:rPr lang="en-US" err="1"/>
              <a:t>asi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48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 </a:t>
            </a:r>
            <a:r>
              <a:rPr lang="en-US" err="1"/>
              <a:t>forumal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mas </a:t>
            </a:r>
            <a:r>
              <a:rPr lang="en-US" err="1"/>
              <a:t>larga</a:t>
            </a:r>
            <a:r>
              <a:rPr lang="en-US"/>
              <a:t>, </a:t>
            </a:r>
            <a:r>
              <a:rPr lang="en-US" err="1"/>
              <a:t>pero</a:t>
            </a:r>
            <a:r>
              <a:rPr lang="en-US"/>
              <a:t> </a:t>
            </a:r>
            <a:r>
              <a:rPr lang="en-US" err="1"/>
              <a:t>aqui</a:t>
            </a:r>
            <a:r>
              <a:rPr lang="en-US"/>
              <a:t> describe </a:t>
            </a:r>
            <a:r>
              <a:rPr lang="en-US" err="1"/>
              <a:t>todo</a:t>
            </a:r>
            <a:r>
              <a:rPr lang="en-US"/>
              <a:t>…</a:t>
            </a:r>
          </a:p>
          <a:p>
            <a:r>
              <a:rPr lang="en-US"/>
              <a:t>El valor de la </a:t>
            </a:r>
            <a:r>
              <a:rPr lang="en-US" err="1"/>
              <a:t>calidad</a:t>
            </a:r>
            <a:r>
              <a:rPr lang="en-US"/>
              <a:t> de </a:t>
            </a:r>
            <a:r>
              <a:rPr lang="en-US" err="1"/>
              <a:t>accione</a:t>
            </a:r>
            <a:r>
              <a:rPr lang="en-US"/>
              <a:t> </a:t>
            </a:r>
            <a:r>
              <a:rPr lang="en-US" err="1"/>
              <a:t>anteriormente</a:t>
            </a:r>
            <a:r>
              <a:rPr lang="en-US"/>
              <a:t> </a:t>
            </a:r>
            <a:r>
              <a:rPr lang="en-US" err="1"/>
              <a:t>aprendido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Si el factor de alpha </a:t>
            </a:r>
            <a:r>
              <a:rPr lang="en-US" err="1"/>
              <a:t>es</a:t>
            </a:r>
            <a:r>
              <a:rPr lang="en-US"/>
              <a:t> 0 -  </a:t>
            </a:r>
            <a:r>
              <a:rPr lang="en-US" err="1"/>
              <a:t>effectivamente</a:t>
            </a:r>
            <a:r>
              <a:rPr lang="en-US"/>
              <a:t> no </a:t>
            </a:r>
            <a:r>
              <a:rPr lang="en-US" err="1"/>
              <a:t>aprende</a:t>
            </a:r>
            <a:r>
              <a:rPr lang="en-US"/>
              <a:t> el </a:t>
            </a:r>
            <a:r>
              <a:rPr lang="en-US" err="1"/>
              <a:t>algoritmo</a:t>
            </a:r>
            <a:r>
              <a:rPr lang="en-US"/>
              <a:t> a </a:t>
            </a:r>
            <a:r>
              <a:rPr lang="en-US" err="1"/>
              <a:t>acutalizar</a:t>
            </a:r>
            <a:r>
              <a:rPr lang="en-US"/>
              <a:t> </a:t>
            </a:r>
            <a:r>
              <a:rPr lang="en-US" err="1"/>
              <a:t>sus</a:t>
            </a:r>
            <a:r>
              <a:rPr lang="en-US"/>
              <a:t> </a:t>
            </a:r>
            <a:r>
              <a:rPr lang="en-US" err="1"/>
              <a:t>valoraciones</a:t>
            </a:r>
            <a:r>
              <a:rPr lang="en-US"/>
              <a:t> de Q </a:t>
            </a:r>
            <a:r>
              <a:rPr lang="en-US" err="1"/>
              <a:t>en</a:t>
            </a:r>
            <a:r>
              <a:rPr lang="en-US"/>
              <a:t> base de </a:t>
            </a:r>
            <a:r>
              <a:rPr lang="en-US" err="1"/>
              <a:t>experiencia</a:t>
            </a:r>
            <a:r>
              <a:rPr lang="en-US"/>
              <a:t> (</a:t>
            </a:r>
            <a:r>
              <a:rPr lang="en-US" err="1"/>
              <a:t>cesgo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Si el factor de </a:t>
            </a:r>
            <a:r>
              <a:rPr lang="en-US" err="1"/>
              <a:t>alapha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1 – </a:t>
            </a:r>
            <a:r>
              <a:rPr lang="en-US" err="1"/>
              <a:t>igualmente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el </a:t>
            </a:r>
            <a:r>
              <a:rPr lang="en-US" err="1"/>
              <a:t>otro</a:t>
            </a:r>
            <a:r>
              <a:rPr lang="en-US"/>
              <a:t> </a:t>
            </a:r>
            <a:r>
              <a:rPr lang="en-US" err="1"/>
              <a:t>extremo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qual</a:t>
            </a:r>
            <a:r>
              <a:rPr lang="en-US"/>
              <a:t> </a:t>
            </a:r>
            <a:r>
              <a:rPr lang="en-US" err="1"/>
              <a:t>descartas</a:t>
            </a:r>
            <a:r>
              <a:rPr lang="en-US"/>
              <a:t> el valor de Q </a:t>
            </a:r>
            <a:r>
              <a:rPr lang="en-US" err="1"/>
              <a:t>enteriormente</a:t>
            </a:r>
            <a:r>
              <a:rPr lang="en-US"/>
              <a:t> </a:t>
            </a:r>
            <a:r>
              <a:rPr lang="en-US" err="1"/>
              <a:t>encontrado</a:t>
            </a:r>
            <a:r>
              <a:rPr lang="en-US"/>
              <a:t> y </a:t>
            </a:r>
            <a:r>
              <a:rPr lang="en-US" err="1"/>
              <a:t>basicamenete</a:t>
            </a:r>
            <a:r>
              <a:rPr lang="en-US"/>
              <a:t> dices </a:t>
            </a:r>
            <a:r>
              <a:rPr lang="en-US" err="1"/>
              <a:t>olivdar</a:t>
            </a:r>
            <a:r>
              <a:rPr lang="en-US"/>
              <a:t> y assumer la </a:t>
            </a:r>
            <a:r>
              <a:rPr lang="en-US" err="1"/>
              <a:t>differencia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el valor </a:t>
            </a:r>
            <a:r>
              <a:rPr lang="en-US" err="1"/>
              <a:t>correntcto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El valor de alpha, el rate de </a:t>
            </a:r>
            <a:r>
              <a:rPr lang="en-US" err="1"/>
              <a:t>apprendizaje</a:t>
            </a:r>
            <a:r>
              <a:rPr lang="en-US"/>
              <a:t> o </a:t>
            </a:r>
            <a:r>
              <a:rPr lang="en-US" err="1"/>
              <a:t>actualizacion</a:t>
            </a:r>
            <a:r>
              <a:rPr lang="en-US"/>
              <a:t>,  </a:t>
            </a:r>
            <a:r>
              <a:rPr lang="en-US" err="1"/>
              <a:t>seria</a:t>
            </a:r>
            <a:r>
              <a:rPr lang="en-US"/>
              <a:t> </a:t>
            </a:r>
            <a:r>
              <a:rPr lang="en-US" err="1"/>
              <a:t>algo</a:t>
            </a:r>
            <a:r>
              <a:rPr lang="en-US"/>
              <a:t> entre 0 y 1.</a:t>
            </a:r>
          </a:p>
          <a:p>
            <a:endParaRPr lang="en-US"/>
          </a:p>
          <a:p>
            <a:r>
              <a:rPr lang="en-US" err="1"/>
              <a:t>Entonces</a:t>
            </a:r>
            <a:r>
              <a:rPr lang="en-US"/>
              <a:t> el </a:t>
            </a:r>
            <a:r>
              <a:rPr lang="en-US" err="1"/>
              <a:t>agente</a:t>
            </a:r>
            <a:r>
              <a:rPr lang="en-US"/>
              <a:t> lentamente </a:t>
            </a:r>
            <a:r>
              <a:rPr lang="en-US" err="1"/>
              <a:t>estara</a:t>
            </a:r>
            <a:r>
              <a:rPr lang="en-US"/>
              <a:t> </a:t>
            </a:r>
            <a:r>
              <a:rPr lang="en-US" err="1"/>
              <a:t>gando</a:t>
            </a:r>
            <a:r>
              <a:rPr lang="en-US"/>
              <a:t> </a:t>
            </a:r>
            <a:r>
              <a:rPr lang="en-US" err="1"/>
              <a:t>experiencias</a:t>
            </a:r>
            <a:r>
              <a:rPr lang="en-US"/>
              <a:t>, y con </a:t>
            </a:r>
            <a:r>
              <a:rPr lang="en-US" err="1"/>
              <a:t>experiencias</a:t>
            </a:r>
            <a:r>
              <a:rPr lang="en-US"/>
              <a:t> </a:t>
            </a:r>
            <a:r>
              <a:rPr lang="en-US" err="1"/>
              <a:t>actualiza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de Q, y </a:t>
            </a:r>
            <a:r>
              <a:rPr lang="en-US" err="1"/>
              <a:t>eventualemente</a:t>
            </a:r>
            <a:r>
              <a:rPr lang="en-US"/>
              <a:t> con </a:t>
            </a:r>
            <a:r>
              <a:rPr lang="en-US" err="1"/>
              <a:t>sufficiente</a:t>
            </a:r>
            <a:r>
              <a:rPr lang="en-US"/>
              <a:t> </a:t>
            </a:r>
            <a:r>
              <a:rPr lang="en-US" err="1"/>
              <a:t>experiencia</a:t>
            </a:r>
            <a:r>
              <a:rPr lang="en-US"/>
              <a:t> – </a:t>
            </a:r>
            <a:r>
              <a:rPr lang="en-US" err="1"/>
              <a:t>approxima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de Q </a:t>
            </a:r>
            <a:r>
              <a:rPr lang="en-US" err="1"/>
              <a:t>reales</a:t>
            </a:r>
            <a:r>
              <a:rPr lang="en-US"/>
              <a:t> de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intorno</a:t>
            </a:r>
            <a:r>
              <a:rPr lang="en-US"/>
              <a:t> -  y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essencia</a:t>
            </a:r>
            <a:r>
              <a:rPr lang="en-US"/>
              <a:t> </a:t>
            </a:r>
            <a:r>
              <a:rPr lang="en-US" err="1"/>
              <a:t>ya</a:t>
            </a:r>
            <a:r>
              <a:rPr lang="en-US"/>
              <a:t> </a:t>
            </a:r>
            <a:r>
              <a:rPr lang="en-US" err="1"/>
              <a:t>entiende</a:t>
            </a:r>
            <a:r>
              <a:rPr lang="en-US"/>
              <a:t> </a:t>
            </a:r>
            <a:r>
              <a:rPr lang="en-US" err="1"/>
              <a:t>navegar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intorno</a:t>
            </a:r>
            <a:r>
              <a:rPr lang="en-US"/>
              <a:t> (convergence)</a:t>
            </a:r>
          </a:p>
          <a:p>
            <a:r>
              <a:rPr lang="en-US"/>
              <a:t>Y </a:t>
            </a:r>
            <a:r>
              <a:rPr lang="en-US" err="1"/>
              <a:t>puedes</a:t>
            </a:r>
            <a:r>
              <a:rPr lang="en-US"/>
              <a:t> </a:t>
            </a:r>
            <a:r>
              <a:rPr lang="en-US" err="1"/>
              <a:t>parar</a:t>
            </a:r>
            <a:r>
              <a:rPr lang="en-US"/>
              <a:t> de </a:t>
            </a:r>
            <a:r>
              <a:rPr lang="en-US" err="1"/>
              <a:t>entrenar</a:t>
            </a:r>
            <a:r>
              <a:rPr lang="en-US"/>
              <a:t> </a:t>
            </a:r>
            <a:r>
              <a:rPr lang="en-US" err="1"/>
              <a:t>tu</a:t>
            </a:r>
            <a:r>
              <a:rPr lang="en-US"/>
              <a:t> </a:t>
            </a:r>
            <a:r>
              <a:rPr lang="en-US" err="1"/>
              <a:t>algoritmo</a:t>
            </a:r>
            <a:r>
              <a:rPr lang="en-US"/>
              <a:t>, </a:t>
            </a:r>
            <a:r>
              <a:rPr lang="en-US" err="1"/>
              <a:t>ya</a:t>
            </a:r>
            <a:r>
              <a:rPr lang="en-US"/>
              <a:t> no necessity mas </a:t>
            </a:r>
            <a:r>
              <a:rPr lang="en-US" err="1"/>
              <a:t>experiencia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Pero que </a:t>
            </a:r>
            <a:r>
              <a:rPr lang="en-US" err="1"/>
              <a:t>pasa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el </a:t>
            </a:r>
            <a:r>
              <a:rPr lang="en-US" err="1"/>
              <a:t>intorno</a:t>
            </a:r>
            <a:r>
              <a:rPr lang="en-US"/>
              <a:t> </a:t>
            </a:r>
            <a:r>
              <a:rPr lang="en-US" err="1"/>
              <a:t>tmbien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cambiando</a:t>
            </a:r>
            <a:r>
              <a:rPr lang="en-US"/>
              <a:t>? </a:t>
            </a:r>
            <a:r>
              <a:rPr lang="en-US" err="1"/>
              <a:t>Tendras</a:t>
            </a:r>
            <a:r>
              <a:rPr lang="en-US"/>
              <a:t> que </a:t>
            </a:r>
            <a:r>
              <a:rPr lang="en-US" err="1"/>
              <a:t>continuar</a:t>
            </a:r>
            <a:r>
              <a:rPr lang="en-US"/>
              <a:t> </a:t>
            </a:r>
            <a:r>
              <a:rPr lang="en-US" err="1"/>
              <a:t>apprendiendo</a:t>
            </a:r>
            <a:r>
              <a:rPr lang="en-US"/>
              <a:t>, y </a:t>
            </a:r>
            <a:r>
              <a:rPr lang="en-US" err="1"/>
              <a:t>apprendiendo</a:t>
            </a:r>
            <a:r>
              <a:rPr lang="en-US"/>
              <a:t> – </a:t>
            </a:r>
            <a:r>
              <a:rPr lang="en-US" err="1"/>
              <a:t>pero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bien</a:t>
            </a:r>
            <a:r>
              <a:rPr lang="en-US"/>
              <a:t> – </a:t>
            </a:r>
            <a:r>
              <a:rPr lang="en-US" err="1"/>
              <a:t>porque</a:t>
            </a:r>
            <a:r>
              <a:rPr lang="en-US"/>
              <a:t> </a:t>
            </a:r>
            <a:r>
              <a:rPr lang="en-US" err="1"/>
              <a:t>ya</a:t>
            </a:r>
            <a:r>
              <a:rPr lang="en-US"/>
              <a:t> </a:t>
            </a:r>
            <a:r>
              <a:rPr lang="en-US" err="1"/>
              <a:t>tienes</a:t>
            </a:r>
            <a:r>
              <a:rPr lang="en-US"/>
              <a:t> un </a:t>
            </a:r>
            <a:r>
              <a:rPr lang="en-US" err="1"/>
              <a:t>metodo</a:t>
            </a:r>
            <a:r>
              <a:rPr lang="en-US"/>
              <a:t>, Q-Learning- de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entrenar</a:t>
            </a:r>
            <a:r>
              <a:rPr lang="en-US"/>
              <a:t> un </a:t>
            </a:r>
            <a:r>
              <a:rPr lang="en-US" err="1"/>
              <a:t>agente</a:t>
            </a:r>
            <a:r>
              <a:rPr lang="en-US"/>
              <a:t> para </a:t>
            </a:r>
            <a:r>
              <a:rPr lang="en-US" err="1"/>
              <a:t>apprender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mejor</a:t>
            </a:r>
            <a:r>
              <a:rPr lang="en-US"/>
              <a:t> </a:t>
            </a:r>
            <a:r>
              <a:rPr lang="en-US" err="1"/>
              <a:t>interactuar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intorno</a:t>
            </a:r>
            <a:endParaRPr lang="en-US"/>
          </a:p>
          <a:p>
            <a:endParaRPr lang="en-US"/>
          </a:p>
          <a:p>
            <a:r>
              <a:rPr lang="en-US" err="1"/>
              <a:t>Differencia</a:t>
            </a:r>
            <a:r>
              <a:rPr lang="en-US"/>
              <a:t> temporal – </a:t>
            </a:r>
            <a:r>
              <a:rPr lang="en-US" err="1"/>
              <a:t>ayuda</a:t>
            </a:r>
            <a:r>
              <a:rPr lang="en-US"/>
              <a:t> </a:t>
            </a:r>
            <a:r>
              <a:rPr lang="en-US" err="1"/>
              <a:t>entrenar</a:t>
            </a:r>
            <a:r>
              <a:rPr lang="en-US"/>
              <a:t>, actualizer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de Q a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verdaderos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con mas y mas </a:t>
            </a:r>
            <a:r>
              <a:rPr lang="en-US" err="1"/>
              <a:t>experiencias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953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Describamos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intorno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 un warehouse de e-commerce retailer. </a:t>
            </a:r>
          </a:p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letra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ubicaacion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gurdados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productos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simalares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81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Temenos un robot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recojiendo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productos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ubicaciones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connectado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dos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time ranking de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prioridad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collection entre las 12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ubicaciones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13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time ranking de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prioridad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collection entre las 12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ubicaciones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273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time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robot y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mas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r>
              <a:rPr lang="en-US" dirty="0"/>
              <a:t>Y </a:t>
            </a:r>
            <a:r>
              <a:rPr lang="en-US" dirty="0" err="1"/>
              <a:t>aun</a:t>
            </a:r>
            <a:r>
              <a:rPr lang="en-US" dirty="0"/>
              <a:t> mas, la mas </a:t>
            </a:r>
            <a:r>
              <a:rPr lang="en-US" dirty="0" err="1"/>
              <a:t>intelligente</a:t>
            </a:r>
            <a:r>
              <a:rPr lang="en-US" dirty="0"/>
              <a:t> con </a:t>
            </a:r>
            <a:r>
              <a:rPr lang="en-US" dirty="0" err="1"/>
              <a:t>tal</a:t>
            </a:r>
            <a:r>
              <a:rPr lang="en-US" dirty="0"/>
              <a:t> que tome la </a:t>
            </a:r>
            <a:r>
              <a:rPr lang="en-US" dirty="0" err="1"/>
              <a:t>ruta</a:t>
            </a:r>
            <a:r>
              <a:rPr lang="en-US" dirty="0"/>
              <a:t> que </a:t>
            </a:r>
            <a:r>
              <a:rPr lang="en-US" dirty="0" err="1"/>
              <a:t>tenga</a:t>
            </a:r>
            <a:r>
              <a:rPr lang="en-US" dirty="0"/>
              <a:t> </a:t>
            </a:r>
            <a:r>
              <a:rPr lang="en-US" dirty="0" err="1"/>
              <a:t>intermediadamente</a:t>
            </a:r>
            <a:r>
              <a:rPr lang="en-US" dirty="0"/>
              <a:t> </a:t>
            </a:r>
            <a:r>
              <a:rPr lang="en-US" dirty="0" err="1"/>
              <a:t>priorididad</a:t>
            </a:r>
            <a:r>
              <a:rPr lang="en-US" dirty="0"/>
              <a:t> #2</a:t>
            </a:r>
          </a:p>
          <a:p>
            <a:r>
              <a:rPr lang="en-US" dirty="0"/>
              <a:t>El ”AI” que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construir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7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se reuquiere saber nada de RL, irimos de conceptos basicos a modulos mas complicados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Mucho de esto esta basado en recursos que se pueden conseguir en internet – y recomminedo que lo hagan: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24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ai</a:t>
            </a:r>
            <a:r>
              <a:rPr lang="en-US" dirty="0"/>
              <a:t> model?</a:t>
            </a:r>
          </a:p>
          <a:p>
            <a:r>
              <a:rPr lang="en-US" dirty="0" err="1"/>
              <a:t>Es</a:t>
            </a:r>
            <a:r>
              <a:rPr lang="en-US" dirty="0"/>
              <a:t> el input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ai</a:t>
            </a:r>
            <a:r>
              <a:rPr lang="en-US" dirty="0"/>
              <a:t> model (“Sistema </a:t>
            </a:r>
            <a:r>
              <a:rPr lang="en-US" dirty="0" err="1"/>
              <a:t>intelligente</a:t>
            </a:r>
            <a:r>
              <a:rPr lang="en-US" dirty="0"/>
              <a:t>”), y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 para </a:t>
            </a:r>
            <a:r>
              <a:rPr lang="en-US" dirty="0" err="1"/>
              <a:t>devolver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accion</a:t>
            </a:r>
            <a:r>
              <a:rPr lang="en-US" dirty="0"/>
              <a:t> </a:t>
            </a:r>
          </a:p>
          <a:p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estado</a:t>
            </a:r>
            <a:r>
              <a:rPr lang="en-US" dirty="0"/>
              <a:t>? La </a:t>
            </a:r>
            <a:r>
              <a:rPr lang="en-US" dirty="0" err="1"/>
              <a:t>ubicacione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AGV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ubicacion</a:t>
            </a:r>
            <a:r>
              <a:rPr lang="en-US" dirty="0"/>
              <a:t> B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ubicacione</a:t>
            </a:r>
            <a:r>
              <a:rPr lang="en-US" dirty="0"/>
              <a:t>, </a:t>
            </a:r>
            <a:r>
              <a:rPr lang="en-US" dirty="0" err="1"/>
              <a:t>tienen</a:t>
            </a:r>
            <a:r>
              <a:rPr lang="en-US" dirty="0"/>
              <a:t> que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numeros</a:t>
            </a:r>
            <a:r>
              <a:rPr lang="en-US" dirty="0"/>
              <a:t> </a:t>
            </a:r>
            <a:r>
              <a:rPr lang="en-US" dirty="0" err="1"/>
              <a:t>indetificadores</a:t>
            </a:r>
            <a:r>
              <a:rPr lang="en-US" dirty="0"/>
              <a:t> que son el </a:t>
            </a:r>
            <a:r>
              <a:rPr lang="en-US" dirty="0" err="1"/>
              <a:t>estado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que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intorno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del robot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ubicacione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el robot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specifico</a:t>
            </a:r>
            <a:r>
              <a:rPr lang="en-US" dirty="0"/>
              <a:t> t</a:t>
            </a:r>
          </a:p>
          <a:p>
            <a:endParaRPr lang="en-US" dirty="0"/>
          </a:p>
          <a:p>
            <a:r>
              <a:rPr lang="en-US" dirty="0"/>
              <a:t>Si el robot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tiempo</a:t>
            </a:r>
            <a:r>
              <a:rPr lang="en-US" dirty="0"/>
              <a:t> 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ubicacion</a:t>
            </a:r>
            <a:r>
              <a:rPr lang="en-US" dirty="0"/>
              <a:t> “E’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seria</a:t>
            </a:r>
            <a:r>
              <a:rPr lang="en-US" dirty="0"/>
              <a:t> “4”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44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premios</a:t>
            </a:r>
            <a:r>
              <a:rPr lang="en-US" dirty="0"/>
              <a:t> son dados en base del </a:t>
            </a:r>
            <a:r>
              <a:rPr lang="en-US" dirty="0" err="1"/>
              <a:t>accion</a:t>
            </a:r>
            <a:r>
              <a:rPr lang="en-US" dirty="0"/>
              <a:t> </a:t>
            </a:r>
            <a:r>
              <a:rPr lang="en-US" dirty="0" err="1"/>
              <a:t>hecha</a:t>
            </a:r>
            <a:r>
              <a:rPr lang="en-US" dirty="0"/>
              <a:t> en el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14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</a:t>
            </a:r>
            <a:r>
              <a:rPr lang="en-US" err="1"/>
              <a:t>puede</a:t>
            </a:r>
            <a:r>
              <a:rPr lang="en-US"/>
              <a:t> </a:t>
            </a:r>
            <a:r>
              <a:rPr lang="en-US" err="1"/>
              <a:t>represntar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premios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un matrix de </a:t>
            </a:r>
            <a:r>
              <a:rPr lang="en-US" err="1"/>
              <a:t>interacciones</a:t>
            </a:r>
            <a:r>
              <a:rPr lang="en-US"/>
              <a:t> entre </a:t>
            </a:r>
            <a:r>
              <a:rPr lang="en-US" err="1"/>
              <a:t>estados</a:t>
            </a:r>
            <a:r>
              <a:rPr lang="en-US"/>
              <a:t> y </a:t>
            </a:r>
            <a:r>
              <a:rPr lang="en-US" err="1"/>
              <a:t>acciones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391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accione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output del Q-learning model </a:t>
            </a:r>
            <a:r>
              <a:rPr lang="en-US" dirty="0" err="1"/>
              <a:t>en</a:t>
            </a:r>
            <a:r>
              <a:rPr lang="en-US" dirty="0"/>
              <a:t> base de </a:t>
            </a:r>
            <a:r>
              <a:rPr lang="en-US" dirty="0" err="1"/>
              <a:t>su</a:t>
            </a:r>
            <a:r>
              <a:rPr lang="en-US" dirty="0"/>
              <a:t> input(</a:t>
            </a:r>
            <a:r>
              <a:rPr lang="en-US" dirty="0" err="1"/>
              <a:t>estado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robot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ubicacion</a:t>
            </a:r>
            <a:r>
              <a:rPr lang="en-US" dirty="0"/>
              <a:t>/</a:t>
            </a:r>
            <a:r>
              <a:rPr lang="en-US" dirty="0" err="1"/>
              <a:t>estado</a:t>
            </a:r>
            <a:r>
              <a:rPr lang="en-US" dirty="0"/>
              <a:t> B,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accion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accion</a:t>
            </a:r>
            <a:r>
              <a:rPr lang="en-US" dirty="0"/>
              <a:t> </a:t>
            </a:r>
            <a:r>
              <a:rPr lang="en-US" dirty="0" err="1"/>
              <a:t>seria</a:t>
            </a:r>
            <a:r>
              <a:rPr lang="en-US" dirty="0"/>
              <a:t> (A, F, C)</a:t>
            </a:r>
          </a:p>
          <a:p>
            <a:endParaRPr lang="en-US" dirty="0"/>
          </a:p>
          <a:p>
            <a:r>
              <a:rPr lang="en-US" dirty="0" err="1"/>
              <a:t>Obviamente</a:t>
            </a:r>
            <a:r>
              <a:rPr lang="en-US" dirty="0"/>
              <a:t> no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hechas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435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Entonces</a:t>
            </a:r>
            <a:r>
              <a:rPr lang="en-US"/>
              <a:t> </a:t>
            </a:r>
            <a:r>
              <a:rPr lang="en-US" err="1"/>
              <a:t>llenamos</a:t>
            </a:r>
            <a:r>
              <a:rPr lang="en-US"/>
              <a:t> el matrix con </a:t>
            </a:r>
            <a:r>
              <a:rPr lang="en-US" err="1"/>
              <a:t>acciones</a:t>
            </a:r>
            <a:r>
              <a:rPr lang="en-US"/>
              <a:t> </a:t>
            </a:r>
            <a:r>
              <a:rPr lang="en-US" err="1"/>
              <a:t>impossibles</a:t>
            </a:r>
            <a:r>
              <a:rPr lang="en-US"/>
              <a:t> con </a:t>
            </a:r>
            <a:r>
              <a:rPr lang="en-US" err="1"/>
              <a:t>premios</a:t>
            </a:r>
            <a:r>
              <a:rPr lang="en-US"/>
              <a:t> de “0” y las possible con </a:t>
            </a:r>
            <a:r>
              <a:rPr lang="en-US" err="1"/>
              <a:t>premios</a:t>
            </a:r>
            <a:r>
              <a:rPr lang="en-US"/>
              <a:t> de “1”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354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Hasta que temenos un </a:t>
            </a:r>
            <a:r>
              <a:rPr lang="en-US" err="1"/>
              <a:t>matriz</a:t>
            </a:r>
            <a:r>
              <a:rPr lang="en-US"/>
              <a:t> </a:t>
            </a:r>
            <a:r>
              <a:rPr lang="en-US" err="1"/>
              <a:t>basico</a:t>
            </a:r>
            <a:r>
              <a:rPr lang="en-US"/>
              <a:t> de 0 con </a:t>
            </a:r>
            <a:r>
              <a:rPr lang="en-US" err="1"/>
              <a:t>acciones</a:t>
            </a:r>
            <a:r>
              <a:rPr lang="en-US"/>
              <a:t> </a:t>
            </a:r>
            <a:r>
              <a:rPr lang="en-US" err="1"/>
              <a:t>impossibles</a:t>
            </a:r>
            <a:r>
              <a:rPr lang="en-US"/>
              <a:t>, y 1 con </a:t>
            </a:r>
            <a:r>
              <a:rPr lang="en-US" err="1"/>
              <a:t>acciones</a:t>
            </a:r>
            <a:r>
              <a:rPr lang="en-US"/>
              <a:t> </a:t>
            </a:r>
            <a:r>
              <a:rPr lang="en-US" err="1"/>
              <a:t>possibles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018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implementos</a:t>
            </a:r>
            <a:r>
              <a:rPr lang="en-US"/>
              <a:t> el Q-learning, </a:t>
            </a:r>
            <a:r>
              <a:rPr lang="en-US" err="1"/>
              <a:t>cambiaremos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premios</a:t>
            </a:r>
            <a:r>
              <a:rPr lang="en-US"/>
              <a:t> de la </a:t>
            </a:r>
            <a:r>
              <a:rPr lang="en-US" err="1"/>
              <a:t>ubicacion</a:t>
            </a:r>
            <a:r>
              <a:rPr lang="en-US"/>
              <a:t> de mas </a:t>
            </a:r>
            <a:r>
              <a:rPr lang="en-US" err="1"/>
              <a:t>prioridad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el </a:t>
            </a:r>
            <a:r>
              <a:rPr lang="en-US" err="1"/>
              <a:t>intorna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2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4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Entonces - este es el agente que todos saben, la intelligencia artificial, que va aprender que hacer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86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Pero</a:t>
            </a:r>
            <a:r>
              <a:rPr lang="en-US" dirty="0"/>
              <a:t> antes de </a:t>
            </a:r>
            <a:r>
              <a:rPr lang="en-US" dirty="0" err="1"/>
              <a:t>hablar</a:t>
            </a:r>
            <a:r>
              <a:rPr lang="en-US" dirty="0"/>
              <a:t> de AI, se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enteder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moverse</a:t>
            </a:r>
            <a:r>
              <a:rPr lang="en-US" dirty="0"/>
              <a:t> en un </a:t>
            </a:r>
            <a:r>
              <a:rPr lang="en-US" dirty="0" err="1"/>
              <a:t>intorno</a:t>
            </a:r>
            <a:r>
              <a:rPr lang="en-US" dirty="0"/>
              <a:t>, </a:t>
            </a:r>
          </a:p>
          <a:p>
            <a:r>
              <a:rPr lang="en-US" dirty="0"/>
              <a:t>Y aprender de como como major hacerlo.</a:t>
            </a:r>
          </a:p>
          <a:p>
            <a:endParaRPr lang="en-US" dirty="0"/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laberinto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04214-8B7D-E542-9E82-0EFF4B949FF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3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484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703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852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385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088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52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162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526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1765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8742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3620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00D88-0FF9-43BC-A32E-C5807A6EE2E1}" type="datetimeFigureOut">
              <a:rPr lang="es-MX" smtClean="0"/>
              <a:t>11/04/19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65ECE-3559-4865-9790-647971ACDD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83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epmind.com/research/alphago/" TargetMode="External"/><Relationship Id="rId5" Type="http://schemas.openxmlformats.org/officeDocument/2006/relationships/hyperlink" Target="https://techcrunch.com/2014/01/26/google-deepmind/" TargetMode="Externa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186" y="5005158"/>
            <a:ext cx="303666" cy="2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4550" y="4365104"/>
            <a:ext cx="462014" cy="43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622" y="3132152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2060848"/>
            <a:ext cx="551084" cy="51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248" y="-1090511"/>
            <a:ext cx="7177087" cy="859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1773" y="-371804"/>
            <a:ext cx="7412184" cy="739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30" y="404664"/>
            <a:ext cx="34575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6335985"/>
            <a:ext cx="2295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184" y="4491211"/>
            <a:ext cx="551497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39 Forma libre"/>
          <p:cNvSpPr/>
          <p:nvPr/>
        </p:nvSpPr>
        <p:spPr>
          <a:xfrm>
            <a:off x="539552" y="3013381"/>
            <a:ext cx="8198040" cy="1404400"/>
          </a:xfrm>
          <a:custGeom>
            <a:avLst/>
            <a:gdLst>
              <a:gd name="connsiteX0" fmla="*/ 311728 w 7460672"/>
              <a:gd name="connsiteY0" fmla="*/ 0 h 1278082"/>
              <a:gd name="connsiteX1" fmla="*/ 0 w 7460672"/>
              <a:gd name="connsiteY1" fmla="*/ 311728 h 1278082"/>
              <a:gd name="connsiteX2" fmla="*/ 0 w 7460672"/>
              <a:gd name="connsiteY2" fmla="*/ 1039091 h 1278082"/>
              <a:gd name="connsiteX3" fmla="*/ 238991 w 7460672"/>
              <a:gd name="connsiteY3" fmla="*/ 1278082 h 1278082"/>
              <a:gd name="connsiteX4" fmla="*/ 4540828 w 7460672"/>
              <a:gd name="connsiteY4" fmla="*/ 1278082 h 1278082"/>
              <a:gd name="connsiteX5" fmla="*/ 5081156 w 7460672"/>
              <a:gd name="connsiteY5" fmla="*/ 737754 h 1278082"/>
              <a:gd name="connsiteX6" fmla="*/ 6722918 w 7460672"/>
              <a:gd name="connsiteY6" fmla="*/ 737754 h 1278082"/>
              <a:gd name="connsiteX7" fmla="*/ 7460672 w 7460672"/>
              <a:gd name="connsiteY7" fmla="*/ 0 h 1278082"/>
              <a:gd name="connsiteX8" fmla="*/ 311728 w 7460672"/>
              <a:gd name="connsiteY8" fmla="*/ 0 h 127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0672" h="1278082">
                <a:moveTo>
                  <a:pt x="311728" y="0"/>
                </a:moveTo>
                <a:lnTo>
                  <a:pt x="0" y="311728"/>
                </a:lnTo>
                <a:lnTo>
                  <a:pt x="0" y="1039091"/>
                </a:lnTo>
                <a:lnTo>
                  <a:pt x="238991" y="1278082"/>
                </a:lnTo>
                <a:lnTo>
                  <a:pt x="4540828" y="1278082"/>
                </a:lnTo>
                <a:lnTo>
                  <a:pt x="5081156" y="737754"/>
                </a:lnTo>
                <a:lnTo>
                  <a:pt x="6722918" y="737754"/>
                </a:lnTo>
                <a:lnTo>
                  <a:pt x="7460672" y="0"/>
                </a:lnTo>
                <a:lnTo>
                  <a:pt x="31172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33" y="1008510"/>
            <a:ext cx="3960440" cy="11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07709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19 Forma libre"/>
          <p:cNvSpPr/>
          <p:nvPr/>
        </p:nvSpPr>
        <p:spPr>
          <a:xfrm>
            <a:off x="893618" y="2476393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5" name="Picture 3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646" y="1423296"/>
            <a:ext cx="588103" cy="57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5076056" y="2560212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Medell</a:t>
            </a:r>
            <a:r>
              <a:rPr lang="es-ES" b="1" dirty="0">
                <a:solidFill>
                  <a:schemeClr val="bg1"/>
                </a:solidFill>
                <a:latin typeface="Skia" panose="020D0502020204020204" pitchFamily="34" charset="0"/>
              </a:rPr>
              <a:t>í</a:t>
            </a:r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n Intelligent Systems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513738" y="2940453"/>
            <a:ext cx="5686673" cy="1477328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4500" b="1" dirty="0">
                <a:solidFill>
                  <a:schemeClr val="bg1"/>
                </a:solidFill>
              </a:rPr>
              <a:t>Introduccion a RL: </a:t>
            </a:r>
          </a:p>
          <a:p>
            <a:pPr algn="ctr"/>
            <a:r>
              <a:rPr lang="es-MX" sz="4500" b="1" dirty="0">
                <a:solidFill>
                  <a:schemeClr val="bg1"/>
                </a:solidFill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370231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5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5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5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5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5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5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5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3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3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5240775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RL: El Entorno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D80A2-8125-4F44-91FB-B077815A1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772816"/>
            <a:ext cx="4622358" cy="28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8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4155581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RL: El Entorno Y El Agente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D80A2-8125-4F44-91FB-B077815A1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68" y="965258"/>
            <a:ext cx="4622358" cy="2813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6B2F3-038C-AB42-8721-013D169FE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05" y="3778867"/>
            <a:ext cx="3016746" cy="25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3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5553654" y="381578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  <a:latin typeface="Skia" panose="020D0502020204020204" pitchFamily="34" charset="0"/>
              </a:rPr>
              <a:t>RL:Acciones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2D55D-506D-914B-A06C-0DC22122E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92" y="1034959"/>
            <a:ext cx="4955486" cy="52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4387150" y="393156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  <a:latin typeface="Skia" panose="020D0502020204020204" pitchFamily="34" charset="0"/>
              </a:rPr>
              <a:t>RL: El Estados y Premios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472F0-53FB-F845-85FC-4FCF032EC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13643"/>
            <a:ext cx="5390941" cy="50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5282722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RL: Un Juego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BB202-C7FD-3D40-8B86-D651B26BC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13642"/>
            <a:ext cx="6115781" cy="48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3707904" y="344467"/>
            <a:ext cx="4222871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  <a:latin typeface="Skia" panose="020D0502020204020204" pitchFamily="34" charset="0"/>
              </a:rPr>
              <a:t>RL: Dependencia al tiempo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6D00B-EBE7-8F4F-B3B0-6C910122C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87" y="1360458"/>
            <a:ext cx="4855935" cy="46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5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47513" y="26616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3825851" y="335136"/>
            <a:ext cx="4629683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  <a:latin typeface="Skia" panose="020D0502020204020204" pitchFamily="34" charset="0"/>
              </a:rPr>
              <a:t>RL: Conceptos Fundamentales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0EC00-03FC-9A47-8ACF-845A28C0C0CF}"/>
              </a:ext>
            </a:extLst>
          </p:cNvPr>
          <p:cNvSpPr txBox="1"/>
          <p:nvPr/>
        </p:nvSpPr>
        <p:spPr>
          <a:xfrm>
            <a:off x="196282" y="1860452"/>
            <a:ext cx="6933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Fundamentos: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S : estado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A : acción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R : resultado/señal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308C39-D2F8-1F4C-8247-DCAF26184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786007"/>
            <a:ext cx="5323694" cy="3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92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09099" y="247886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Señales Funcionales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E7DA4-D8F8-A54B-85E6-1D5E8EAB9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3" y="1700807"/>
            <a:ext cx="7431794" cy="39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kia" panose="020D0502020204020204" pitchFamily="34" charset="0"/>
              </a:rPr>
              <a:t>Exploracion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39A06-2D90-7F4B-9C60-EAD1D33A0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90833"/>
            <a:ext cx="72400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62341" y="47810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61497" y="5281119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64892" y="22930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5651115" y="142001"/>
            <a:ext cx="3458884" cy="400110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sz="2000" b="1">
                <a:solidFill>
                  <a:schemeClr val="bg1"/>
                </a:solidFill>
                <a:latin typeface="Skia" panose="020D0502020204020204" pitchFamily="34" charset="0"/>
              </a:rPr>
              <a:t>Pasos Atras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7E071-68E1-2A43-A749-9ADBCD038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63420"/>
            <a:ext cx="7240440" cy="44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5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0" y="615977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94" y="537676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Franja diagonal"/>
          <p:cNvSpPr/>
          <p:nvPr/>
        </p:nvSpPr>
        <p:spPr>
          <a:xfrm rot="13500000">
            <a:off x="3365147" y="49210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3080104" y="377864"/>
            <a:ext cx="6514882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Quien Soy Yo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AC8FC-10C8-C74D-BB4B-0BB5F59C2AF5}"/>
              </a:ext>
            </a:extLst>
          </p:cNvPr>
          <p:cNvSpPr txBox="1"/>
          <p:nvPr/>
        </p:nvSpPr>
        <p:spPr>
          <a:xfrm>
            <a:off x="1017758" y="1219484"/>
            <a:ext cx="59652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Nac</a:t>
            </a:r>
            <a:r>
              <a:rPr lang="es-ES" dirty="0">
                <a:solidFill>
                  <a:schemeClr val="bg1"/>
                </a:solidFill>
              </a:rPr>
              <a:t>í</a:t>
            </a:r>
            <a:r>
              <a:rPr lang="es-ES_tradnl" dirty="0">
                <a:solidFill>
                  <a:schemeClr val="bg1"/>
                </a:solidFill>
              </a:rPr>
              <a:t> en Cartagena, pero </a:t>
            </a:r>
            <a:r>
              <a:rPr lang="es-ES_tradnl" dirty="0" err="1">
                <a:solidFill>
                  <a:schemeClr val="bg1"/>
                </a:solidFill>
              </a:rPr>
              <a:t>crec</a:t>
            </a:r>
            <a:r>
              <a:rPr lang="es-ES" dirty="0">
                <a:solidFill>
                  <a:schemeClr val="bg1"/>
                </a:solidFill>
              </a:rPr>
              <a:t>í</a:t>
            </a:r>
            <a:r>
              <a:rPr lang="es-ES_tradnl" dirty="0">
                <a:solidFill>
                  <a:schemeClr val="bg1"/>
                </a:solidFill>
              </a:rPr>
              <a:t> en Estados Unidos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(Estoy reaprendiendo español!)</a:t>
            </a:r>
          </a:p>
          <a:p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Estudie Economía, Matemáticas, y Ciencias de Computadores @ NYU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>
                <a:solidFill>
                  <a:schemeClr val="bg1"/>
                </a:solidFill>
              </a:rPr>
              <a:t>Trabaj</a:t>
            </a:r>
            <a:r>
              <a:rPr lang="es-ES" dirty="0">
                <a:solidFill>
                  <a:schemeClr val="bg1"/>
                </a:solidFill>
              </a:rPr>
              <a:t>é</a:t>
            </a:r>
            <a:r>
              <a:rPr lang="es-ES_tradnl" dirty="0">
                <a:solidFill>
                  <a:schemeClr val="bg1"/>
                </a:solidFill>
              </a:rPr>
              <a:t> como un Machine Learning Engineer @ Shoodoo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Ahora estoy comenzando una compañía de servicios personales tecnológicos @  Striving Technologies</a:t>
            </a:r>
          </a:p>
          <a:p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8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4695085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Recursion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31D37-CBCF-3746-B0F9-30F56580A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9" y="1340767"/>
            <a:ext cx="8010609" cy="44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2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4788024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Como Funciona?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3203159" y="6309320"/>
            <a:ext cx="2664985" cy="246221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000">
                <a:solidFill>
                  <a:schemeClr val="bg1"/>
                </a:solidFill>
                <a:latin typeface="Axon" pitchFamily="2" charset="0"/>
              </a:rPr>
              <a:t>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CE9F1-1055-4A47-BC9C-2DF53DB66B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8" y="1268241"/>
            <a:ext cx="7555702" cy="46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1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4695085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Necessita Mas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37496-553B-1140-B88A-6DC36BC68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05" y="1125424"/>
            <a:ext cx="7675760" cy="482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48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2498" y="213926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61497" y="5281119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4632456" y="18987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Como Se Resulve Esto?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001AC-399F-DC40-97D4-4F1C4F1A6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631" y="1085478"/>
            <a:ext cx="4822013" cy="483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6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La Equacion de Bellman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33900-3594-0041-AC03-9C392E90B252}"/>
              </a:ext>
            </a:extLst>
          </p:cNvPr>
          <p:cNvSpPr txBox="1"/>
          <p:nvPr/>
        </p:nvSpPr>
        <p:spPr>
          <a:xfrm>
            <a:off x="1187624" y="927847"/>
            <a:ext cx="513820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sz="2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V – Funcione de valor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R – Funcione de señal/resultado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a – Accione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s – El estado presente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s’  -  El próximo estado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γ  - Descuento de futuro ( 0 - 1)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33B6B-1263-E744-9C52-3F23A1CD2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9" y="3591736"/>
            <a:ext cx="7809159" cy="149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0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4788024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Ejemplo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3203159" y="6309320"/>
            <a:ext cx="2664985" cy="246221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000">
                <a:solidFill>
                  <a:schemeClr val="bg1"/>
                </a:solidFill>
                <a:latin typeface="Axon" pitchFamily="2" charset="0"/>
              </a:rPr>
              <a:t>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F8C79-6F17-1648-A8B2-18128298F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19" y="933966"/>
            <a:ext cx="2133600" cy="882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3D469-9139-8A44-95FB-6C94D54110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54" y="1962099"/>
            <a:ext cx="6916017" cy="4215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CF829-7AB3-A041-99A0-25FCFF522C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7" y="954689"/>
            <a:ext cx="5257452" cy="8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2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4637" y="29462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30776" y="5506144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946809" y="226331"/>
            <a:ext cx="4654919" cy="371885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Pasos Atrás con la Equacion de Bellman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0486B-06D1-7340-824B-E795ABD47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64" y="1107704"/>
            <a:ext cx="2133600" cy="809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7CC6A5-678A-024C-A6DA-6EACF3C1D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7" y="954689"/>
            <a:ext cx="5257452" cy="833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4C7F4-DD6C-7143-9329-A61DD2560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942159"/>
            <a:ext cx="7391223" cy="447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5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3330565" y="356078"/>
            <a:ext cx="3799656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Recursion con Equacion de Bellman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EC596-FEAA-4742-895C-708967F7F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7" y="954689"/>
            <a:ext cx="5257452" cy="833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12EAB-F167-EB44-AA33-F141CBE70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64" y="920045"/>
            <a:ext cx="2133600" cy="843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C62BA4-32C6-DD4B-9E4C-612E1E0384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08971"/>
            <a:ext cx="6938244" cy="434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D862F-96CE-364D-A18F-C71219AFF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7" y="954689"/>
            <a:ext cx="5257452" cy="833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E8BA2-2832-9B44-BA84-2D2980B6B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27" y="954689"/>
            <a:ext cx="2133600" cy="872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C355E-1402-774D-AF4D-8C2D11209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54" y="2049977"/>
            <a:ext cx="7079345" cy="4043319"/>
          </a:xfrm>
          <a:prstGeom prst="rect">
            <a:avLst/>
          </a:prstGeom>
        </p:spPr>
      </p:pic>
      <p:sp>
        <p:nvSpPr>
          <p:cNvPr id="13" name="22 Forma libre">
            <a:extLst>
              <a:ext uri="{FF2B5EF4-FFF2-40B4-BE49-F238E27FC236}">
                <a16:creationId xmlns:a16="http://schemas.microsoft.com/office/drawing/2014/main" id="{A35C6929-6EA0-5342-ABDF-D351D5E68CE4}"/>
              </a:ext>
            </a:extLst>
          </p:cNvPr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36 CuadroTexto">
            <a:extLst>
              <a:ext uri="{FF2B5EF4-FFF2-40B4-BE49-F238E27FC236}">
                <a16:creationId xmlns:a16="http://schemas.microsoft.com/office/drawing/2014/main" id="{1AB2F0FB-A8C5-E149-8781-2A0B9B547717}"/>
              </a:ext>
            </a:extLst>
          </p:cNvPr>
          <p:cNvSpPr txBox="1"/>
          <p:nvPr/>
        </p:nvSpPr>
        <p:spPr>
          <a:xfrm>
            <a:off x="3330565" y="356078"/>
            <a:ext cx="3799656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Recursion con Equacion de Bellman</a:t>
            </a:r>
          </a:p>
        </p:txBody>
      </p:sp>
    </p:spTree>
    <p:extLst>
      <p:ext uri="{BB962C8B-B14F-4D97-AF65-F5344CB8AC3E}">
        <p14:creationId xmlns:p14="http://schemas.microsoft.com/office/powerpoint/2010/main" val="38965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4637" y="29462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9DED63-C4EB-084E-97CA-DD82DE690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9" y="1955656"/>
            <a:ext cx="7596336" cy="4382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633ED-4254-854C-BF7A-3CBFE028F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7" y="954689"/>
            <a:ext cx="5257452" cy="833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98118-4FF8-7040-8490-912877A38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64" y="954689"/>
            <a:ext cx="2133600" cy="809128"/>
          </a:xfrm>
          <a:prstGeom prst="rect">
            <a:avLst/>
          </a:prstGeom>
        </p:spPr>
      </p:pic>
      <p:sp>
        <p:nvSpPr>
          <p:cNvPr id="14" name="36 CuadroTexto">
            <a:extLst>
              <a:ext uri="{FF2B5EF4-FFF2-40B4-BE49-F238E27FC236}">
                <a16:creationId xmlns:a16="http://schemas.microsoft.com/office/drawing/2014/main" id="{23563D84-17E1-514A-A6A1-4475CF217CE3}"/>
              </a:ext>
            </a:extLst>
          </p:cNvPr>
          <p:cNvSpPr txBox="1"/>
          <p:nvPr/>
        </p:nvSpPr>
        <p:spPr>
          <a:xfrm>
            <a:off x="3422779" y="231464"/>
            <a:ext cx="3799656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Recursion con Equacion de Bellman</a:t>
            </a:r>
          </a:p>
        </p:txBody>
      </p:sp>
    </p:spTree>
    <p:extLst>
      <p:ext uri="{BB962C8B-B14F-4D97-AF65-F5344CB8AC3E}">
        <p14:creationId xmlns:p14="http://schemas.microsoft.com/office/powerpoint/2010/main" val="100385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0" y="615977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94" y="537676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699792" y="334434"/>
            <a:ext cx="5230983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Porque AI se esta volviendo tan popular?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3203159" y="6309320"/>
            <a:ext cx="2664985" cy="246221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000">
                <a:solidFill>
                  <a:schemeClr val="bg1"/>
                </a:solidFill>
                <a:latin typeface="Axon" pitchFamily="2" charset="0"/>
              </a:rPr>
              <a:t>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EAE55-B246-4146-9864-6BC94DD7CAFD}"/>
              </a:ext>
            </a:extLst>
          </p:cNvPr>
          <p:cNvSpPr txBox="1"/>
          <p:nvPr/>
        </p:nvSpPr>
        <p:spPr>
          <a:xfrm>
            <a:off x="379309" y="1059095"/>
            <a:ext cx="5647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La ley de Moore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Avances en Machine </a:t>
            </a:r>
            <a:r>
              <a:rPr lang="es-ES_tradnl" sz="2000" b="1" dirty="0" err="1">
                <a:solidFill>
                  <a:schemeClr val="bg1"/>
                </a:solidFill>
              </a:rPr>
              <a:t>Learning</a:t>
            </a:r>
            <a:r>
              <a:rPr lang="es-ES_tradnl" sz="2000" b="1" dirty="0">
                <a:solidFill>
                  <a:schemeClr val="bg1"/>
                </a:solidFill>
              </a:rPr>
              <a:t> -&gt;</a:t>
            </a:r>
          </a:p>
          <a:p>
            <a:r>
              <a:rPr lang="es-ES_tradnl" sz="2000" b="1" dirty="0">
                <a:solidFill>
                  <a:schemeClr val="bg1"/>
                </a:solidFill>
              </a:rPr>
              <a:t>     Deep </a:t>
            </a:r>
            <a:r>
              <a:rPr lang="es-ES_tradnl" sz="2000" b="1" dirty="0" err="1">
                <a:solidFill>
                  <a:schemeClr val="bg1"/>
                </a:solidFill>
              </a:rPr>
              <a:t>Learning</a:t>
            </a:r>
            <a:r>
              <a:rPr lang="es-ES_tradnl" sz="2000" b="1" dirty="0">
                <a:solidFill>
                  <a:schemeClr val="bg1"/>
                </a:solidFill>
              </a:rPr>
              <a:t> -&gt; </a:t>
            </a:r>
            <a:r>
              <a:rPr lang="es-ES_tradnl" sz="2000" b="1" dirty="0" err="1">
                <a:solidFill>
                  <a:schemeClr val="bg1"/>
                </a:solidFill>
              </a:rPr>
              <a:t>Reinforcement</a:t>
            </a:r>
            <a:r>
              <a:rPr lang="es-ES_tradnl" sz="2000" b="1" dirty="0">
                <a:solidFill>
                  <a:schemeClr val="bg1"/>
                </a:solidFill>
              </a:rPr>
              <a:t> </a:t>
            </a:r>
            <a:r>
              <a:rPr lang="es-ES_tradnl" sz="2000" b="1" dirty="0" err="1">
                <a:solidFill>
                  <a:schemeClr val="bg1"/>
                </a:solidFill>
              </a:rPr>
              <a:t>Learning</a:t>
            </a:r>
            <a:r>
              <a:rPr lang="es-ES_tradnl" sz="2000" b="1" dirty="0">
                <a:solidFill>
                  <a:schemeClr val="bg1"/>
                </a:solidFill>
              </a:rPr>
              <a:t>,    </a:t>
            </a:r>
            <a:r>
              <a:rPr lang="es-ES_tradnl" sz="2000" b="1" dirty="0" err="1">
                <a:solidFill>
                  <a:schemeClr val="bg1"/>
                </a:solidFill>
              </a:rPr>
              <a:t>Genetic</a:t>
            </a:r>
            <a:r>
              <a:rPr lang="es-ES_tradnl" sz="2000" b="1" dirty="0">
                <a:solidFill>
                  <a:schemeClr val="bg1"/>
                </a:solidFill>
              </a:rPr>
              <a:t>/</a:t>
            </a:r>
            <a:r>
              <a:rPr lang="es-ES_tradnl" sz="2000" b="1" dirty="0" err="1">
                <a:solidFill>
                  <a:schemeClr val="bg1"/>
                </a:solidFill>
              </a:rPr>
              <a:t>Evolutionary</a:t>
            </a:r>
            <a:r>
              <a:rPr lang="es-ES_tradnl" sz="2000" b="1" dirty="0">
                <a:solidFill>
                  <a:schemeClr val="bg1"/>
                </a:solidFill>
              </a:rPr>
              <a:t> </a:t>
            </a:r>
            <a:r>
              <a:rPr lang="es-ES_tradnl" sz="2000" b="1" dirty="0" err="1">
                <a:solidFill>
                  <a:schemeClr val="bg1"/>
                </a:solidFill>
              </a:rPr>
              <a:t>Algorithms</a:t>
            </a:r>
            <a:endParaRPr lang="es-ES_tradnl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Código Open </a:t>
            </a:r>
            <a:r>
              <a:rPr lang="es-ES_tradnl" sz="2000" b="1" dirty="0" err="1">
                <a:solidFill>
                  <a:schemeClr val="bg1"/>
                </a:solidFill>
              </a:rPr>
              <a:t>Source</a:t>
            </a:r>
            <a:endParaRPr lang="es-ES_tradnl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Mas recursos invertidos / Mas enfoque</a:t>
            </a:r>
          </a:p>
          <a:p>
            <a:endParaRPr lang="es-ES_tradnl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Pero lo mas importante de todo... </a:t>
            </a:r>
          </a:p>
          <a:p>
            <a:r>
              <a:rPr lang="es-ES_tradnl" sz="2000" b="1" dirty="0">
                <a:solidFill>
                  <a:schemeClr val="bg1"/>
                </a:solidFill>
              </a:rPr>
              <a:t>     mas gente!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991E7-D8C6-2D40-86A5-4316BD395E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315341"/>
            <a:ext cx="3307470" cy="2509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3E461-4257-884E-A6AE-B178732A1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06" y="1074647"/>
            <a:ext cx="3039564" cy="19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1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3702339" y="363480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97183-DB8B-4B4E-BD22-9DA186811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99730"/>
            <a:ext cx="7582625" cy="4534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16451-DCD4-E84B-9131-4250DF7866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7" y="954689"/>
            <a:ext cx="5257452" cy="833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42D1F-F00C-8743-B4B6-66C6ED966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64" y="900451"/>
            <a:ext cx="2133600" cy="8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65597" y="424211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latin typeface="Skia" panose="020D0502020204020204" pitchFamily="34" charset="0"/>
              </a:rPr>
              <a:t>Asi de simple?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DE047-9378-E94D-B246-4485E2074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0" y="1090174"/>
            <a:ext cx="7888394" cy="47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7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4667836" y="342762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Entornos Probabilisticos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5B083-C0A7-BB4D-B972-0AD41B140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45847"/>
            <a:ext cx="7566348" cy="462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7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9009" y="395440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05419" y="5623123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3995936" y="210774"/>
            <a:ext cx="4006847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Propiedad de Markov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24CA0-1F9E-D748-9D5C-ABFD41FACEA0}"/>
              </a:ext>
            </a:extLst>
          </p:cNvPr>
          <p:cNvSpPr txBox="1"/>
          <p:nvPr/>
        </p:nvSpPr>
        <p:spPr>
          <a:xfrm>
            <a:off x="611560" y="929259"/>
            <a:ext cx="79245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b="1" dirty="0">
                <a:solidFill>
                  <a:schemeClr val="bg1"/>
                </a:solidFill>
              </a:rPr>
              <a:t>La propiedad de Markov: </a:t>
            </a:r>
            <a:r>
              <a:rPr lang="es-ES_tradnl" sz="2400" dirty="0">
                <a:solidFill>
                  <a:schemeClr val="bg1"/>
                </a:solidFill>
              </a:rPr>
              <a:t> El futuro depende de donde estas ahora, y el pasado o como llegaste ahí es irrelevante.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89728-3803-5D49-AFFD-A2F7E8101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7" y="1807200"/>
            <a:ext cx="8222920" cy="471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3131841" y="344467"/>
            <a:ext cx="4778004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Skia" panose="020D0502020204020204" pitchFamily="34" charset="0"/>
              </a:rPr>
              <a:t>Proceso de Decisión de </a:t>
            </a:r>
            <a:r>
              <a:rPr lang="es-ES_tradnl" b="1" dirty="0" err="1">
                <a:solidFill>
                  <a:schemeClr val="bg1"/>
                </a:solidFill>
                <a:latin typeface="Skia" panose="020D0502020204020204" pitchFamily="34" charset="0"/>
              </a:rPr>
              <a:t>Markov</a:t>
            </a:r>
            <a:endParaRPr lang="es-ES_tradnl" b="1" dirty="0">
              <a:solidFill>
                <a:schemeClr val="bg1"/>
              </a:solidFill>
              <a:latin typeface="Skia" panose="020D0502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69725-629E-6D4E-BD9F-2CE0F43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9" y="1101463"/>
            <a:ext cx="7823534" cy="484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6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4724" y="59447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MDP: Equacion de Bellman version 2.o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184F0-1622-4043-A333-4C89B0A2A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9" y="1521974"/>
            <a:ext cx="7838415" cy="178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A94A8-AB0C-2E4D-AD57-3F76246EA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21" y="4082808"/>
            <a:ext cx="8089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4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Valores en Entronos Deterministicos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7A0F1-4BDD-BB42-A478-336C5F08F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7" y="1309935"/>
            <a:ext cx="7898586" cy="45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1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2123728" y="344467"/>
            <a:ext cx="5642100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Entornos Deterministicos - Terminan en Planes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4B450-CA06-3E40-8E7F-5401315CA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333773" cy="49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3661473" y="364827"/>
            <a:ext cx="3694997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Equaci</a:t>
            </a:r>
            <a:r>
              <a:rPr lang="es-ES" b="1" dirty="0" err="1">
                <a:solidFill>
                  <a:schemeClr val="bg1"/>
                </a:solidFill>
                <a:latin typeface="Skia" panose="020D0502020204020204" pitchFamily="34" charset="0"/>
              </a:rPr>
              <a:t>ó</a:t>
            </a:r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n de Bellman version 2.0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3203159" y="6309320"/>
            <a:ext cx="2664985" cy="246221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000">
                <a:solidFill>
                  <a:schemeClr val="bg1"/>
                </a:solidFill>
                <a:latin typeface="Axon" pitchFamily="2" charset="0"/>
              </a:rPr>
              <a:t>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58D3F8-8AC3-6B49-B47A-370F1EAA7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6" y="2661962"/>
            <a:ext cx="8089900" cy="18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3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28B6D-AD3A-D941-AA4E-62B8737DE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9" y="1301712"/>
            <a:ext cx="7843974" cy="4615620"/>
          </a:xfrm>
          <a:prstGeom prst="rect">
            <a:avLst/>
          </a:prstGeom>
        </p:spPr>
      </p:pic>
      <p:sp>
        <p:nvSpPr>
          <p:cNvPr id="7" name="20 Forma libre">
            <a:extLst>
              <a:ext uri="{FF2B5EF4-FFF2-40B4-BE49-F238E27FC236}">
                <a16:creationId xmlns:a16="http://schemas.microsoft.com/office/drawing/2014/main" id="{D13266D7-3682-DA40-99F9-F78FBAFB2466}"/>
              </a:ext>
            </a:extLst>
          </p:cNvPr>
          <p:cNvSpPr/>
          <p:nvPr/>
        </p:nvSpPr>
        <p:spPr>
          <a:xfrm>
            <a:off x="395536" y="235106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Valores en Entronos Estochasticos</a:t>
            </a:r>
          </a:p>
        </p:txBody>
      </p:sp>
    </p:spTree>
    <p:extLst>
      <p:ext uri="{BB962C8B-B14F-4D97-AF65-F5344CB8AC3E}">
        <p14:creationId xmlns:p14="http://schemas.microsoft.com/office/powerpoint/2010/main" val="323712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411760" y="344467"/>
            <a:ext cx="5591023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Skia" panose="020D0502020204020204" pitchFamily="34" charset="0"/>
              </a:rPr>
              <a:t>Que es Un Sistema Inteligente  o AI?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C9EEB-FABA-6B45-BE74-65CE36CB3E76}"/>
              </a:ext>
            </a:extLst>
          </p:cNvPr>
          <p:cNvSpPr txBox="1"/>
          <p:nvPr/>
        </p:nvSpPr>
        <p:spPr>
          <a:xfrm>
            <a:off x="499997" y="1286758"/>
            <a:ext cx="6048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Un sistema inteligente es un sistema de computador que puede: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representar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interpretar datos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000" b="1" dirty="0">
                <a:solidFill>
                  <a:schemeClr val="bg1"/>
                </a:solidFill>
              </a:rPr>
              <a:t>razonare sobre datos</a:t>
            </a:r>
          </a:p>
          <a:p>
            <a:pPr lvl="1"/>
            <a:endParaRPr lang="es-ES_tradnl" sz="2000" b="1" dirty="0">
              <a:solidFill>
                <a:schemeClr val="bg1"/>
              </a:solidFill>
            </a:endParaRPr>
          </a:p>
          <a:p>
            <a:pPr lvl="1"/>
            <a:r>
              <a:rPr lang="es-ES_tradnl" sz="2000" b="1" dirty="0">
                <a:solidFill>
                  <a:schemeClr val="bg1"/>
                </a:solidFill>
              </a:rPr>
              <a:t>Al hacerlo, el algoritmo es capaz de aprender sobre esos datos y derivar conocimiento y usarlo para identificar que acciones tomar y cuando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EA9700-0771-9D45-8A0F-C63BF1FB1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38" y="3734150"/>
            <a:ext cx="3148944" cy="25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7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Valores en Entornos Estochasticos</a:t>
            </a:r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724258-A9F4-414C-99E2-DB6DF791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0" y="1673545"/>
            <a:ext cx="7613798" cy="4588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9F336-A597-E141-A92F-7BC00114DD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005" y="219705"/>
            <a:ext cx="2293801" cy="12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3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4637" y="29462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61497" y="5281119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6084168" y="217328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Pol</a:t>
            </a:r>
            <a:r>
              <a:rPr lang="es-ES" b="1" dirty="0">
                <a:solidFill>
                  <a:schemeClr val="bg1"/>
                </a:solidFill>
                <a:latin typeface="Skia" panose="020D0502020204020204" pitchFamily="34" charset="0"/>
              </a:rPr>
              <a:t>í</a:t>
            </a:r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tica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9E27F-73F2-9040-BBA0-84DFD2A7A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5" y="1083288"/>
            <a:ext cx="8343200" cy="50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4695085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Señal por Vivir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BB132-2C2F-9347-9479-E29E6FB38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0" y="4215099"/>
            <a:ext cx="7884368" cy="2121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9A2C4-81D8-4D46-AA5F-BDD6E4B20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02" y="910937"/>
            <a:ext cx="4625165" cy="32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4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28997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atin typeface="Skia" panose="020D0502020204020204" pitchFamily="34" charset="0"/>
            </a:endParaRP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4D14-0193-254A-8050-4F1AD7B69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1" y="1628800"/>
            <a:ext cx="7805388" cy="3926711"/>
          </a:xfrm>
          <a:prstGeom prst="rect">
            <a:avLst/>
          </a:prstGeom>
        </p:spPr>
      </p:pic>
      <p:sp>
        <p:nvSpPr>
          <p:cNvPr id="9" name="36 CuadroTexto">
            <a:extLst>
              <a:ext uri="{FF2B5EF4-FFF2-40B4-BE49-F238E27FC236}">
                <a16:creationId xmlns:a16="http://schemas.microsoft.com/office/drawing/2014/main" id="{2334A560-99ED-4C4A-9A7E-D14EC30E64C6}"/>
              </a:ext>
            </a:extLst>
          </p:cNvPr>
          <p:cNvSpPr txBox="1"/>
          <p:nvPr/>
        </p:nvSpPr>
        <p:spPr>
          <a:xfrm>
            <a:off x="3860497" y="451529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Se</a:t>
            </a:r>
            <a:r>
              <a:rPr lang="es-ES" b="1" dirty="0">
                <a:solidFill>
                  <a:schemeClr val="bg1"/>
                </a:solidFill>
                <a:latin typeface="Skia" panose="020D0502020204020204" pitchFamily="34" charset="0"/>
              </a:rPr>
              <a:t>ñ</a:t>
            </a:r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al por Vivir</a:t>
            </a:r>
          </a:p>
        </p:txBody>
      </p:sp>
    </p:spTree>
    <p:extLst>
      <p:ext uri="{BB962C8B-B14F-4D97-AF65-F5344CB8AC3E}">
        <p14:creationId xmlns:p14="http://schemas.microsoft.com/office/powerpoint/2010/main" val="132992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5B122-15DE-7B4C-950F-5427CF347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4" y="1298330"/>
            <a:ext cx="7734803" cy="4666889"/>
          </a:xfrm>
          <a:prstGeom prst="rect">
            <a:avLst/>
          </a:prstGeom>
        </p:spPr>
      </p:pic>
      <p:sp>
        <p:nvSpPr>
          <p:cNvPr id="13" name="11 CuadroTexto">
            <a:extLst>
              <a:ext uri="{FF2B5EF4-FFF2-40B4-BE49-F238E27FC236}">
                <a16:creationId xmlns:a16="http://schemas.microsoft.com/office/drawing/2014/main" id="{579967E9-9D8C-884B-96F8-E6FEE342B5D8}"/>
              </a:ext>
            </a:extLst>
          </p:cNvPr>
          <p:cNvSpPr txBox="1"/>
          <p:nvPr/>
        </p:nvSpPr>
        <p:spPr>
          <a:xfrm>
            <a:off x="3916623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Variaciones de Señal por Vivir</a:t>
            </a:r>
          </a:p>
        </p:txBody>
      </p:sp>
    </p:spTree>
    <p:extLst>
      <p:ext uri="{BB962C8B-B14F-4D97-AF65-F5344CB8AC3E}">
        <p14:creationId xmlns:p14="http://schemas.microsoft.com/office/powerpoint/2010/main" val="418932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94924" y="78682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51062" y="5389566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4788024" y="210774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Variar Señal por Vivir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094E7-60A0-BE44-BCA0-FAA985509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5" y="1418662"/>
            <a:ext cx="8028384" cy="47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77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90C41C-D928-AF46-B585-12ABD5819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0" y="1166882"/>
            <a:ext cx="8214210" cy="4547152"/>
          </a:xfrm>
          <a:prstGeom prst="rect">
            <a:avLst/>
          </a:prstGeom>
        </p:spPr>
      </p:pic>
      <p:sp>
        <p:nvSpPr>
          <p:cNvPr id="9" name="11 CuadroTexto">
            <a:extLst>
              <a:ext uri="{FF2B5EF4-FFF2-40B4-BE49-F238E27FC236}">
                <a16:creationId xmlns:a16="http://schemas.microsoft.com/office/drawing/2014/main" id="{74EE3823-D386-9D4E-B91A-F471ADE4CDB8}"/>
              </a:ext>
            </a:extLst>
          </p:cNvPr>
          <p:cNvSpPr txBox="1"/>
          <p:nvPr/>
        </p:nvSpPr>
        <p:spPr>
          <a:xfrm>
            <a:off x="3916623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Variaciones de Señal por Vivir</a:t>
            </a:r>
          </a:p>
        </p:txBody>
      </p:sp>
    </p:spTree>
    <p:extLst>
      <p:ext uri="{BB962C8B-B14F-4D97-AF65-F5344CB8AC3E}">
        <p14:creationId xmlns:p14="http://schemas.microsoft.com/office/powerpoint/2010/main" val="422359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atin typeface="Skia" panose="020D0502020204020204" pitchFamily="34" charset="0"/>
            </a:endParaRP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7EEE8-34B9-8748-AC70-1030C355C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8" y="1229668"/>
            <a:ext cx="8103609" cy="4749949"/>
          </a:xfrm>
          <a:prstGeom prst="rect">
            <a:avLst/>
          </a:prstGeom>
        </p:spPr>
      </p:pic>
      <p:sp>
        <p:nvSpPr>
          <p:cNvPr id="7" name="11 CuadroTexto">
            <a:extLst>
              <a:ext uri="{FF2B5EF4-FFF2-40B4-BE49-F238E27FC236}">
                <a16:creationId xmlns:a16="http://schemas.microsoft.com/office/drawing/2014/main" id="{35834AD5-7619-1A45-8C52-72F9698176DA}"/>
              </a:ext>
            </a:extLst>
          </p:cNvPr>
          <p:cNvSpPr txBox="1"/>
          <p:nvPr/>
        </p:nvSpPr>
        <p:spPr>
          <a:xfrm>
            <a:off x="3419872" y="490249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Variaciones de Señal por Vivir</a:t>
            </a:r>
          </a:p>
        </p:txBody>
      </p:sp>
    </p:spTree>
    <p:extLst>
      <p:ext uri="{BB962C8B-B14F-4D97-AF65-F5344CB8AC3E}">
        <p14:creationId xmlns:p14="http://schemas.microsoft.com/office/powerpoint/2010/main" val="377099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3203159" y="6309320"/>
            <a:ext cx="2664985" cy="246221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000">
                <a:solidFill>
                  <a:schemeClr val="bg1"/>
                </a:solidFill>
                <a:latin typeface="Axon" pitchFamily="2" charset="0"/>
              </a:rPr>
              <a:t>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D914C-5D2F-CD4D-ABF3-2F345A1BA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13" y="1268240"/>
            <a:ext cx="8093335" cy="4728127"/>
          </a:xfrm>
          <a:prstGeom prst="rect">
            <a:avLst/>
          </a:prstGeom>
        </p:spPr>
      </p:pic>
      <p:sp>
        <p:nvSpPr>
          <p:cNvPr id="11" name="11 CuadroTexto">
            <a:extLst>
              <a:ext uri="{FF2B5EF4-FFF2-40B4-BE49-F238E27FC236}">
                <a16:creationId xmlns:a16="http://schemas.microsoft.com/office/drawing/2014/main" id="{ACBA6B94-14F0-594F-A99D-00936253B476}"/>
              </a:ext>
            </a:extLst>
          </p:cNvPr>
          <p:cNvSpPr txBox="1"/>
          <p:nvPr/>
        </p:nvSpPr>
        <p:spPr>
          <a:xfrm>
            <a:off x="3916623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Variaciones de Señal por Vivir</a:t>
            </a:r>
          </a:p>
        </p:txBody>
      </p:sp>
    </p:spTree>
    <p:extLst>
      <p:ext uri="{BB962C8B-B14F-4D97-AF65-F5344CB8AC3E}">
        <p14:creationId xmlns:p14="http://schemas.microsoft.com/office/powerpoint/2010/main" val="132809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4637" y="294627"/>
            <a:ext cx="9049076" cy="6563373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61497" y="5281119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3779912" y="210774"/>
            <a:ext cx="4222871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Repaso de Ecuaci</a:t>
            </a:r>
            <a:r>
              <a:rPr lang="es-ES" b="1" dirty="0" err="1">
                <a:solidFill>
                  <a:schemeClr val="bg1"/>
                </a:solidFill>
                <a:latin typeface="Skia" panose="020D0502020204020204" pitchFamily="34" charset="0"/>
              </a:rPr>
              <a:t>ó</a:t>
            </a:r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n Bellman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55F18-FC3E-6543-B765-471E7D97D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6" y="4143575"/>
            <a:ext cx="7899400" cy="138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1DACF2-0636-544B-889A-2BF749C17B2B}"/>
              </a:ext>
            </a:extLst>
          </p:cNvPr>
          <p:cNvSpPr txBox="1"/>
          <p:nvPr/>
        </p:nvSpPr>
        <p:spPr>
          <a:xfrm>
            <a:off x="1115616" y="1374045"/>
            <a:ext cx="554461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R – </a:t>
            </a:r>
            <a:r>
              <a:rPr lang="es-ES_tradnl" sz="2100" b="1" dirty="0" err="1">
                <a:solidFill>
                  <a:schemeClr val="bg1"/>
                </a:solidFill>
              </a:rPr>
              <a:t>Funcion</a:t>
            </a:r>
            <a:r>
              <a:rPr lang="es-ES_tradnl" sz="2100" b="1" dirty="0">
                <a:solidFill>
                  <a:schemeClr val="bg1"/>
                </a:solidFill>
              </a:rPr>
              <a:t> de señal/resultado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P – probabilidad de próximo estado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V – </a:t>
            </a:r>
            <a:r>
              <a:rPr lang="es-ES_tradnl" sz="2100" b="1" dirty="0" err="1">
                <a:solidFill>
                  <a:schemeClr val="bg1"/>
                </a:solidFill>
              </a:rPr>
              <a:t>Funcion</a:t>
            </a:r>
            <a:r>
              <a:rPr lang="es-ES_tradnl" sz="2100" b="1" dirty="0">
                <a:solidFill>
                  <a:schemeClr val="bg1"/>
                </a:solidFill>
              </a:rPr>
              <a:t> de valor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s – El estado presente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s’ – El próximo estado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>
                <a:solidFill>
                  <a:schemeClr val="bg1"/>
                </a:solidFill>
              </a:rPr>
              <a:t>a – Accione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100" b="1" dirty="0" err="1">
                <a:solidFill>
                  <a:schemeClr val="bg1"/>
                </a:solidFill>
              </a:rPr>
              <a:t>γ</a:t>
            </a:r>
            <a:r>
              <a:rPr lang="es-ES_tradnl" sz="2100" b="1" dirty="0">
                <a:solidFill>
                  <a:schemeClr val="bg1"/>
                </a:solidFill>
              </a:rPr>
              <a:t> – Descuento de futuro ( 0 - 1)</a:t>
            </a:r>
          </a:p>
        </p:txBody>
      </p:sp>
    </p:spTree>
    <p:extLst>
      <p:ext uri="{BB962C8B-B14F-4D97-AF65-F5344CB8AC3E}">
        <p14:creationId xmlns:p14="http://schemas.microsoft.com/office/powerpoint/2010/main" val="87294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4637" y="29462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61497" y="5281119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5855899" y="210774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Skia" panose="020D0502020204020204" pitchFamily="34" charset="0"/>
              </a:rPr>
              <a:t>DeepMind</a:t>
            </a:r>
            <a:endParaRPr lang="es-ES_tradnl" dirty="0">
              <a:solidFill>
                <a:schemeClr val="bg1"/>
              </a:solidFill>
              <a:latin typeface="Skia" panose="020D0502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E0CBC-C9CF-C449-B23F-CAA645C090A8}"/>
              </a:ext>
            </a:extLst>
          </p:cNvPr>
          <p:cNvSpPr txBox="1"/>
          <p:nvPr/>
        </p:nvSpPr>
        <p:spPr>
          <a:xfrm>
            <a:off x="371645" y="1412776"/>
            <a:ext cx="60937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 err="1">
                <a:solidFill>
                  <a:schemeClr val="bg1"/>
                </a:solidFill>
              </a:rPr>
              <a:t>DeepMind</a:t>
            </a:r>
            <a:r>
              <a:rPr lang="es-ES_tradnl" b="1" dirty="0">
                <a:solidFill>
                  <a:schemeClr val="bg1"/>
                </a:solidFill>
              </a:rPr>
              <a:t>  Technologies</a:t>
            </a:r>
          </a:p>
          <a:p>
            <a:r>
              <a:rPr lang="es-ES_tradnl" b="1" dirty="0">
                <a:solidFill>
                  <a:schemeClr val="bg1"/>
                </a:solidFill>
              </a:rPr>
              <a:t>“</a:t>
            </a:r>
            <a:r>
              <a:rPr lang="es-ES_tradnl" b="1" dirty="0" err="1">
                <a:solidFill>
                  <a:schemeClr val="bg1"/>
                </a:solidFill>
              </a:rPr>
              <a:t>Playing</a:t>
            </a:r>
            <a:r>
              <a:rPr lang="es-ES_tradnl" b="1" dirty="0">
                <a:solidFill>
                  <a:schemeClr val="bg1"/>
                </a:solidFill>
              </a:rPr>
              <a:t> Atari </a:t>
            </a:r>
            <a:r>
              <a:rPr lang="es-ES_tradnl" b="1" dirty="0" err="1">
                <a:solidFill>
                  <a:schemeClr val="bg1"/>
                </a:solidFill>
              </a:rPr>
              <a:t>with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  <a:p>
            <a:r>
              <a:rPr lang="es-ES_tradnl" b="1" dirty="0">
                <a:solidFill>
                  <a:schemeClr val="bg1"/>
                </a:solidFill>
              </a:rPr>
              <a:t>Deep </a:t>
            </a:r>
            <a:r>
              <a:rPr lang="es-ES_tradnl" b="1" dirty="0" err="1">
                <a:solidFill>
                  <a:schemeClr val="bg1"/>
                </a:solidFill>
              </a:rPr>
              <a:t>Reinforcement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r>
              <a:rPr lang="es-ES_tradnl" b="1" dirty="0" err="1">
                <a:solidFill>
                  <a:schemeClr val="bg1"/>
                </a:solidFill>
              </a:rPr>
              <a:t>Learning</a:t>
            </a:r>
            <a:r>
              <a:rPr lang="es-ES_tradnl" b="1" dirty="0">
                <a:solidFill>
                  <a:schemeClr val="bg1"/>
                </a:solidFill>
              </a:rPr>
              <a:t>”  (2013)</a:t>
            </a:r>
          </a:p>
          <a:p>
            <a:endParaRPr lang="es-ES_tradnl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Deep-Q  </a:t>
            </a:r>
            <a:r>
              <a:rPr lang="es-ES_tradnl" b="1" dirty="0" err="1">
                <a:solidFill>
                  <a:schemeClr val="bg1"/>
                </a:solidFill>
              </a:rPr>
              <a:t>Learning</a:t>
            </a:r>
            <a:endParaRPr lang="es-ES_tradnl" b="1" dirty="0">
              <a:solidFill>
                <a:schemeClr val="bg1"/>
              </a:solidFill>
            </a:endParaRPr>
          </a:p>
          <a:p>
            <a:endParaRPr lang="es-ES_tradnl" b="1" dirty="0">
              <a:solidFill>
                <a:schemeClr val="bg1"/>
              </a:solidFill>
            </a:endParaRPr>
          </a:p>
          <a:p>
            <a:endParaRPr lang="es-ES_tradnl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6 meses después, Google</a:t>
            </a:r>
          </a:p>
          <a:p>
            <a:r>
              <a:rPr lang="es-ES_tradnl" b="1" dirty="0">
                <a:solidFill>
                  <a:schemeClr val="bg1"/>
                </a:solidFill>
              </a:rPr>
              <a:t>     adquiere a </a:t>
            </a:r>
            <a:r>
              <a:rPr lang="es-ES_tradnl" b="1" dirty="0" err="1">
                <a:solidFill>
                  <a:schemeClr val="bg1"/>
                </a:solidFill>
              </a:rPr>
              <a:t>DeepMind</a:t>
            </a:r>
            <a:r>
              <a:rPr lang="es-ES_tradnl" b="1" dirty="0">
                <a:solidFill>
                  <a:schemeClr val="bg1"/>
                </a:solidFill>
              </a:rPr>
              <a:t> por +$500 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s-ES_tradnl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46350-6E04-EA49-AC98-682FD7131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26" y="1119725"/>
            <a:ext cx="4273324" cy="500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0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4695085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El Funcione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E2E8C-8C9A-5A46-9086-0F9B6F9B4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192"/>
            <a:ext cx="7391400" cy="232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6E00C-E4B9-2348-A93A-4261F3249066}"/>
              </a:ext>
            </a:extLst>
          </p:cNvPr>
          <p:cNvSpPr txBox="1"/>
          <p:nvPr/>
        </p:nvSpPr>
        <p:spPr>
          <a:xfrm>
            <a:off x="1187624" y="1124744"/>
            <a:ext cx="5942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Q - es una métrica de como cuantificar </a:t>
            </a:r>
            <a:r>
              <a:rPr lang="es-ES_tradnl" b="1" dirty="0" err="1">
                <a:solidFill>
                  <a:schemeClr val="bg1"/>
                </a:solidFill>
              </a:rPr>
              <a:t>acciónes</a:t>
            </a:r>
            <a:r>
              <a:rPr lang="es-ES_tradnl" b="1" dirty="0">
                <a:solidFill>
                  <a:schemeClr val="bg1"/>
                </a:solidFill>
              </a:rPr>
              <a:t> y compararlas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Coloquialmente se refiere como la calidad de accione</a:t>
            </a:r>
          </a:p>
        </p:txBody>
      </p:sp>
    </p:spTree>
    <p:extLst>
      <p:ext uri="{BB962C8B-B14F-4D97-AF65-F5344CB8AC3E}">
        <p14:creationId xmlns:p14="http://schemas.microsoft.com/office/powerpoint/2010/main" val="422300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Funci</a:t>
            </a:r>
            <a:r>
              <a:rPr lang="es-ES" b="1" dirty="0" err="1">
                <a:latin typeface="Skia" panose="020D0502020204020204" pitchFamily="34" charset="0"/>
              </a:rPr>
              <a:t>ó</a:t>
            </a:r>
            <a:r>
              <a:rPr lang="es-MX" b="1" dirty="0">
                <a:latin typeface="Skia" panose="020D0502020204020204" pitchFamily="34" charset="0"/>
              </a:rPr>
              <a:t>n de Q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82EE3-8519-5A41-B0EA-39D5C29B3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6" y="1702114"/>
            <a:ext cx="7817787" cy="39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3203159" y="6309320"/>
            <a:ext cx="2664985" cy="246221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000">
                <a:solidFill>
                  <a:schemeClr val="bg1"/>
                </a:solidFill>
                <a:latin typeface="Axon" pitchFamily="2" charset="0"/>
              </a:rPr>
              <a:t>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9E57F-8564-C244-8E28-1471BFF1B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9" y="1700808"/>
            <a:ext cx="8064654" cy="4097614"/>
          </a:xfrm>
          <a:prstGeom prst="rect">
            <a:avLst/>
          </a:prstGeom>
        </p:spPr>
      </p:pic>
      <p:sp>
        <p:nvSpPr>
          <p:cNvPr id="12" name="20 Forma libre">
            <a:extLst>
              <a:ext uri="{FF2B5EF4-FFF2-40B4-BE49-F238E27FC236}">
                <a16:creationId xmlns:a16="http://schemas.microsoft.com/office/drawing/2014/main" id="{38750299-C01E-4345-AE70-FF07495319C0}"/>
              </a:ext>
            </a:extLst>
          </p:cNvPr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Skia" panose="020D0502020204020204" pitchFamily="34" charset="0"/>
              </a:rPr>
              <a:t>Funci</a:t>
            </a:r>
            <a:r>
              <a:rPr lang="es-ES" dirty="0" err="1">
                <a:latin typeface="Skia" panose="020D0502020204020204" pitchFamily="34" charset="0"/>
              </a:rPr>
              <a:t>ó</a:t>
            </a:r>
            <a:r>
              <a:rPr lang="es-MX" dirty="0">
                <a:latin typeface="Skia" panose="020D0502020204020204" pitchFamily="34" charset="0"/>
              </a:rPr>
              <a:t>n de Q</a:t>
            </a:r>
          </a:p>
        </p:txBody>
      </p:sp>
    </p:spTree>
    <p:extLst>
      <p:ext uri="{BB962C8B-B14F-4D97-AF65-F5344CB8AC3E}">
        <p14:creationId xmlns:p14="http://schemas.microsoft.com/office/powerpoint/2010/main" val="356182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0" y="29462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61497" y="5281119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B1F22E-C9AA-494D-B81E-8DA438820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" y="1484785"/>
            <a:ext cx="8352928" cy="4129086"/>
          </a:xfrm>
          <a:prstGeom prst="rect">
            <a:avLst/>
          </a:prstGeom>
        </p:spPr>
      </p:pic>
      <p:sp>
        <p:nvSpPr>
          <p:cNvPr id="10" name="20 Forma libre">
            <a:extLst>
              <a:ext uri="{FF2B5EF4-FFF2-40B4-BE49-F238E27FC236}">
                <a16:creationId xmlns:a16="http://schemas.microsoft.com/office/drawing/2014/main" id="{E78BC360-01F2-9C47-BF1F-F143F837B1D3}"/>
              </a:ext>
            </a:extLst>
          </p:cNvPr>
          <p:cNvSpPr/>
          <p:nvPr/>
        </p:nvSpPr>
        <p:spPr>
          <a:xfrm>
            <a:off x="677188" y="79849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Funci</a:t>
            </a:r>
            <a:r>
              <a:rPr lang="es-ES" b="1" dirty="0" err="1">
                <a:latin typeface="Skia" panose="020D0502020204020204" pitchFamily="34" charset="0"/>
              </a:rPr>
              <a:t>ó</a:t>
            </a:r>
            <a:r>
              <a:rPr lang="es-MX" b="1" dirty="0">
                <a:latin typeface="Skia" panose="020D0502020204020204" pitchFamily="34" charset="0"/>
              </a:rPr>
              <a:t>n de Q</a:t>
            </a:r>
          </a:p>
        </p:txBody>
      </p:sp>
    </p:spTree>
    <p:extLst>
      <p:ext uri="{BB962C8B-B14F-4D97-AF65-F5344CB8AC3E}">
        <p14:creationId xmlns:p14="http://schemas.microsoft.com/office/powerpoint/2010/main" val="3292859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92B0D-2A62-F34E-A025-9A0495C58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280920" cy="4327533"/>
          </a:xfrm>
          <a:prstGeom prst="rect">
            <a:avLst/>
          </a:prstGeom>
        </p:spPr>
      </p:pic>
      <p:sp>
        <p:nvSpPr>
          <p:cNvPr id="9" name="20 Forma libre">
            <a:extLst>
              <a:ext uri="{FF2B5EF4-FFF2-40B4-BE49-F238E27FC236}">
                <a16:creationId xmlns:a16="http://schemas.microsoft.com/office/drawing/2014/main" id="{78B1323E-45EA-3C46-BE95-4CD56586E175}"/>
              </a:ext>
            </a:extLst>
          </p:cNvPr>
          <p:cNvSpPr/>
          <p:nvPr/>
        </p:nvSpPr>
        <p:spPr>
          <a:xfrm>
            <a:off x="651799" y="51802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Funci</a:t>
            </a:r>
            <a:r>
              <a:rPr lang="es-ES" b="1" dirty="0" err="1">
                <a:latin typeface="Skia" panose="020D0502020204020204" pitchFamily="34" charset="0"/>
              </a:rPr>
              <a:t>ó</a:t>
            </a:r>
            <a:r>
              <a:rPr lang="es-MX" b="1" dirty="0">
                <a:latin typeface="Skia" panose="020D0502020204020204" pitchFamily="34" charset="0"/>
              </a:rPr>
              <a:t>n de Q</a:t>
            </a:r>
          </a:p>
        </p:txBody>
      </p:sp>
    </p:spTree>
    <p:extLst>
      <p:ext uri="{BB962C8B-B14F-4D97-AF65-F5344CB8AC3E}">
        <p14:creationId xmlns:p14="http://schemas.microsoft.com/office/powerpoint/2010/main" val="276559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Skia" panose="020D0502020204020204" pitchFamily="34" charset="0"/>
              </a:rPr>
              <a:t>C</a:t>
            </a:r>
            <a:r>
              <a:rPr lang="es-ES" dirty="0" err="1">
                <a:latin typeface="Skia" panose="020D0502020204020204" pitchFamily="34" charset="0"/>
              </a:rPr>
              <a:t>ó</a:t>
            </a:r>
            <a:r>
              <a:rPr lang="es-ES_tradnl" dirty="0" err="1">
                <a:latin typeface="Skia" panose="020D0502020204020204" pitchFamily="34" charset="0"/>
              </a:rPr>
              <a:t>mo</a:t>
            </a:r>
            <a:r>
              <a:rPr lang="es-ES_tradnl" dirty="0">
                <a:latin typeface="Skia" panose="020D0502020204020204" pitchFamily="34" charset="0"/>
              </a:rPr>
              <a:t> calcular valores de Q en tiempo real?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0D62D-CC3E-4E49-9819-60C050FE5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90" y="1124998"/>
            <a:ext cx="6907161" cy="119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02692-C36C-FC46-8321-3903EEADC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515173"/>
            <a:ext cx="7056784" cy="369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1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3203159" y="6309320"/>
            <a:ext cx="2664985" cy="246221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000">
                <a:solidFill>
                  <a:schemeClr val="bg1"/>
                </a:solidFill>
                <a:latin typeface="Axon" pitchFamily="2" charset="0"/>
              </a:rPr>
              <a:t>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30B2F-FA3C-9A4B-AF29-3222FD59B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00" y="1199358"/>
            <a:ext cx="5652576" cy="67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CFE66-EE66-B643-9202-81FA848C95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80" y="2184070"/>
            <a:ext cx="6516793" cy="3549186"/>
          </a:xfrm>
          <a:prstGeom prst="rect">
            <a:avLst/>
          </a:prstGeom>
        </p:spPr>
      </p:pic>
      <p:sp>
        <p:nvSpPr>
          <p:cNvPr id="13" name="20 Forma libre">
            <a:extLst>
              <a:ext uri="{FF2B5EF4-FFF2-40B4-BE49-F238E27FC236}">
                <a16:creationId xmlns:a16="http://schemas.microsoft.com/office/drawing/2014/main" id="{B67FFA22-B584-4E4A-BDE3-043EF52835E9}"/>
              </a:ext>
            </a:extLst>
          </p:cNvPr>
          <p:cNvSpPr/>
          <p:nvPr/>
        </p:nvSpPr>
        <p:spPr>
          <a:xfrm>
            <a:off x="559989" y="228147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Skia" panose="020D0502020204020204" pitchFamily="34" charset="0"/>
              </a:rPr>
              <a:t>C</a:t>
            </a:r>
            <a:r>
              <a:rPr lang="es-ES" dirty="0" err="1">
                <a:latin typeface="Skia" panose="020D0502020204020204" pitchFamily="34" charset="0"/>
              </a:rPr>
              <a:t>ó</a:t>
            </a:r>
            <a:r>
              <a:rPr lang="es-ES_tradnl" dirty="0" err="1">
                <a:latin typeface="Skia" panose="020D0502020204020204" pitchFamily="34" charset="0"/>
              </a:rPr>
              <a:t>mo</a:t>
            </a:r>
            <a:r>
              <a:rPr lang="es-ES_tradnl" dirty="0">
                <a:latin typeface="Skia" panose="020D0502020204020204" pitchFamily="34" charset="0"/>
              </a:rPr>
              <a:t> calcular valores de Q en tiempo real?</a:t>
            </a:r>
          </a:p>
        </p:txBody>
      </p:sp>
    </p:spTree>
    <p:extLst>
      <p:ext uri="{BB962C8B-B14F-4D97-AF65-F5344CB8AC3E}">
        <p14:creationId xmlns:p14="http://schemas.microsoft.com/office/powerpoint/2010/main" val="194123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0" y="17695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61497" y="5281119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4523709" y="210774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Diferencias Temporales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0FC1-87C9-3744-97C1-E4C902C41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53" y="1489273"/>
            <a:ext cx="4813300" cy="275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FEA58-5E84-4244-9BCD-061A7CDB4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2" y="4329026"/>
            <a:ext cx="7043347" cy="1294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75C05D-5134-6E41-9ABA-20D8C4CCE824}"/>
              </a:ext>
            </a:extLst>
          </p:cNvPr>
          <p:cNvSpPr txBox="1"/>
          <p:nvPr/>
        </p:nvSpPr>
        <p:spPr>
          <a:xfrm>
            <a:off x="95375" y="1236007"/>
            <a:ext cx="3798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000" b="1" u="sng" dirty="0">
                <a:solidFill>
                  <a:schemeClr val="bg1"/>
                </a:solidFill>
              </a:rPr>
              <a:t>Diferencia temporal: </a:t>
            </a:r>
            <a:r>
              <a:rPr lang="es-ES_tradnl" sz="2000" b="1" dirty="0">
                <a:solidFill>
                  <a:schemeClr val="bg1"/>
                </a:solidFill>
              </a:rPr>
              <a:t>El valor de la acción/estado que acabas de experimentar – el valor del Q(s,a) que habías aprendido antes </a:t>
            </a:r>
          </a:p>
        </p:txBody>
      </p:sp>
    </p:spTree>
    <p:extLst>
      <p:ext uri="{BB962C8B-B14F-4D97-AF65-F5344CB8AC3E}">
        <p14:creationId xmlns:p14="http://schemas.microsoft.com/office/powerpoint/2010/main" val="2900393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3913332" y="358362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Aprendiendo los Valores de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F4D95-9197-0347-987D-AAD82E421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3" y="2276873"/>
            <a:ext cx="8070268" cy="24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Aspecto Temporal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7E8F5-50DD-1741-878A-DD220912F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45852"/>
            <a:ext cx="6755891" cy="22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5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4637" y="29462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61497" y="5281119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4788024" y="210774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  <a:latin typeface="Skia" panose="020D0502020204020204" pitchFamily="34" charset="0"/>
              </a:rPr>
              <a:t>AlphaStar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B1607-7C4A-8C4F-A905-6678B97CA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9" y="1530221"/>
            <a:ext cx="694888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Skia" panose="020D0502020204020204" pitchFamily="34" charset="0"/>
              </a:rPr>
              <a:t>Ecuaci</a:t>
            </a:r>
            <a:r>
              <a:rPr lang="es-ES" dirty="0" err="1">
                <a:latin typeface="Skia" panose="020D0502020204020204" pitchFamily="34" charset="0"/>
              </a:rPr>
              <a:t>ó</a:t>
            </a:r>
            <a:r>
              <a:rPr lang="es-MX" dirty="0">
                <a:latin typeface="Skia" panose="020D0502020204020204" pitchFamily="34" charset="0"/>
              </a:rPr>
              <a:t>n de Q Final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CF97A-B99E-A449-8DBE-A0116245F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2" y="1700808"/>
            <a:ext cx="784397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4637" y="29462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9" name="18 Franja diagonal"/>
          <p:cNvSpPr/>
          <p:nvPr/>
        </p:nvSpPr>
        <p:spPr>
          <a:xfrm rot="13500000">
            <a:off x="3461497" y="5281119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3528440" y="210774"/>
            <a:ext cx="393483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El Entorno: Centro de Distribuci</a:t>
            </a:r>
            <a:r>
              <a:rPr lang="es-ES" dirty="0" err="1">
                <a:solidFill>
                  <a:schemeClr val="bg1"/>
                </a:solidFill>
                <a:latin typeface="Skia" panose="020D0502020204020204" pitchFamily="34" charset="0"/>
              </a:rPr>
              <a:t>ó</a:t>
            </a:r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2634D-D974-3D4E-AA73-126A3D4AF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1314450"/>
            <a:ext cx="6616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22915" y="34446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4618772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La Soluci</a:t>
            </a:r>
            <a:r>
              <a:rPr lang="es-ES" b="1" dirty="0" err="1">
                <a:solidFill>
                  <a:schemeClr val="bg1"/>
                </a:solidFill>
                <a:latin typeface="Skia" panose="020D0502020204020204" pitchFamily="34" charset="0"/>
              </a:rPr>
              <a:t>ó</a:t>
            </a:r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n Buscada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7D66C-6CD9-5D43-BD31-3992D5457F7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36" y="2046756"/>
            <a:ext cx="4528185" cy="33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4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59688" y="424211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Sistema #1: Orden de Prioridades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09627-9A9F-3044-91D8-CA63367CB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75" y="1358659"/>
            <a:ext cx="5080000" cy="47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0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59688" y="424211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Skia" panose="020D0502020204020204" pitchFamily="34" charset="0"/>
              </a:rPr>
              <a:t>Sistema #2: Agente Inteligente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0282B-3A15-A84A-9031-92D5682E0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875" y="1669692"/>
            <a:ext cx="6180712" cy="40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2921421" y="344467"/>
            <a:ext cx="4988424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El Entorno: Definir los estados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98242-5F3C-1448-B864-F29699F61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11" y="901519"/>
            <a:ext cx="3877487" cy="51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9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" y="377531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3923928" y="344467"/>
            <a:ext cx="4078855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El Entorno : Definir las señales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3203159" y="6309320"/>
            <a:ext cx="2664985" cy="246221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000">
                <a:solidFill>
                  <a:schemeClr val="bg1"/>
                </a:solidFill>
                <a:latin typeface="Axon" pitchFamily="2" charset="0"/>
              </a:rPr>
              <a:t>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82F1B-6EFF-6941-8CC0-498593EF3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28" y="4092151"/>
            <a:ext cx="4193398" cy="602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01DF7-92DA-344B-AAE9-2107C4104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98" y="3126789"/>
            <a:ext cx="4393051" cy="632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09D3A-10A1-D046-A6DE-282EB33FF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98" y="1939386"/>
            <a:ext cx="4444205" cy="7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6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4637" y="29462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3059833" y="230676"/>
            <a:ext cx="4287696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Matrix de Señales: Estados x Acciones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74553-A74E-D84A-AB40-0720DCB0A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27" y="1019301"/>
            <a:ext cx="6264696" cy="51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2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                           El Entorno: Definir las acciones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34A61-C8D6-544F-8029-5FDBF0AD2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57" y="1090174"/>
            <a:ext cx="5697438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869385-1408-8242-B3DF-196E0BDC9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6" y="2109607"/>
            <a:ext cx="6616700" cy="39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6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107504" y="692697"/>
            <a:ext cx="8782944" cy="5987722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  <a:gd name="connsiteX0" fmla="*/ 0 w 8968509"/>
              <a:gd name="connsiteY0" fmla="*/ 304800 h 6583284"/>
              <a:gd name="connsiteX1" fmla="*/ 304800 w 8968509"/>
              <a:gd name="connsiteY1" fmla="*/ 0 h 6583284"/>
              <a:gd name="connsiteX2" fmla="*/ 7915564 w 8968509"/>
              <a:gd name="connsiteY2" fmla="*/ 0 h 6583284"/>
              <a:gd name="connsiteX3" fmla="*/ 8423564 w 8968509"/>
              <a:gd name="connsiteY3" fmla="*/ 508000 h 6583284"/>
              <a:gd name="connsiteX4" fmla="*/ 8968509 w 8968509"/>
              <a:gd name="connsiteY4" fmla="*/ 508000 h 6583284"/>
              <a:gd name="connsiteX5" fmla="*/ 8968509 w 8968509"/>
              <a:gd name="connsiteY5" fmla="*/ 2632364 h 6583284"/>
              <a:gd name="connsiteX6" fmla="*/ 8746836 w 8968509"/>
              <a:gd name="connsiteY6" fmla="*/ 2854037 h 6583284"/>
              <a:gd name="connsiteX7" fmla="*/ 8746836 w 8968509"/>
              <a:gd name="connsiteY7" fmla="*/ 4461164 h 6583284"/>
              <a:gd name="connsiteX8" fmla="*/ 8922327 w 8968509"/>
              <a:gd name="connsiteY8" fmla="*/ 4636655 h 6583284"/>
              <a:gd name="connsiteX9" fmla="*/ 8922327 w 8968509"/>
              <a:gd name="connsiteY9" fmla="*/ 6197600 h 6583284"/>
              <a:gd name="connsiteX10" fmla="*/ 6169891 w 8968509"/>
              <a:gd name="connsiteY10" fmla="*/ 6197600 h 6583284"/>
              <a:gd name="connsiteX11" fmla="*/ 5902646 w 8968509"/>
              <a:gd name="connsiteY11" fmla="*/ 6583284 h 6583284"/>
              <a:gd name="connsiteX12" fmla="*/ 3048000 w 8968509"/>
              <a:gd name="connsiteY12" fmla="*/ 6068291 h 6583284"/>
              <a:gd name="connsiteX13" fmla="*/ 2872509 w 8968509"/>
              <a:gd name="connsiteY13" fmla="*/ 6243782 h 6583284"/>
              <a:gd name="connsiteX14" fmla="*/ 738909 w 8968509"/>
              <a:gd name="connsiteY14" fmla="*/ 6243782 h 6583284"/>
              <a:gd name="connsiteX15" fmla="*/ 193964 w 8968509"/>
              <a:gd name="connsiteY15" fmla="*/ 5698837 h 6583284"/>
              <a:gd name="connsiteX16" fmla="*/ 193964 w 8968509"/>
              <a:gd name="connsiteY16" fmla="*/ 4184073 h 6583284"/>
              <a:gd name="connsiteX17" fmla="*/ 0 w 8968509"/>
              <a:gd name="connsiteY17" fmla="*/ 3990109 h 6583284"/>
              <a:gd name="connsiteX18" fmla="*/ 0 w 8968509"/>
              <a:gd name="connsiteY18" fmla="*/ 2530764 h 6583284"/>
              <a:gd name="connsiteX19" fmla="*/ 92364 w 8968509"/>
              <a:gd name="connsiteY19" fmla="*/ 2438400 h 6583284"/>
              <a:gd name="connsiteX20" fmla="*/ 92364 w 8968509"/>
              <a:gd name="connsiteY20" fmla="*/ 1810328 h 6583284"/>
              <a:gd name="connsiteX21" fmla="*/ 0 w 8968509"/>
              <a:gd name="connsiteY21" fmla="*/ 1717964 h 6583284"/>
              <a:gd name="connsiteX22" fmla="*/ 0 w 8968509"/>
              <a:gd name="connsiteY22" fmla="*/ 304800 h 6583284"/>
              <a:gd name="connsiteX0" fmla="*/ 0 w 8968509"/>
              <a:gd name="connsiteY0" fmla="*/ 304800 h 6594728"/>
              <a:gd name="connsiteX1" fmla="*/ 304800 w 8968509"/>
              <a:gd name="connsiteY1" fmla="*/ 0 h 6594728"/>
              <a:gd name="connsiteX2" fmla="*/ 7915564 w 8968509"/>
              <a:gd name="connsiteY2" fmla="*/ 0 h 6594728"/>
              <a:gd name="connsiteX3" fmla="*/ 8423564 w 8968509"/>
              <a:gd name="connsiteY3" fmla="*/ 508000 h 6594728"/>
              <a:gd name="connsiteX4" fmla="*/ 8968509 w 8968509"/>
              <a:gd name="connsiteY4" fmla="*/ 508000 h 6594728"/>
              <a:gd name="connsiteX5" fmla="*/ 8968509 w 8968509"/>
              <a:gd name="connsiteY5" fmla="*/ 2632364 h 6594728"/>
              <a:gd name="connsiteX6" fmla="*/ 8746836 w 8968509"/>
              <a:gd name="connsiteY6" fmla="*/ 2854037 h 6594728"/>
              <a:gd name="connsiteX7" fmla="*/ 8746836 w 8968509"/>
              <a:gd name="connsiteY7" fmla="*/ 4461164 h 6594728"/>
              <a:gd name="connsiteX8" fmla="*/ 8922327 w 8968509"/>
              <a:gd name="connsiteY8" fmla="*/ 4636655 h 6594728"/>
              <a:gd name="connsiteX9" fmla="*/ 8922327 w 8968509"/>
              <a:gd name="connsiteY9" fmla="*/ 6197600 h 6594728"/>
              <a:gd name="connsiteX10" fmla="*/ 6169891 w 8968509"/>
              <a:gd name="connsiteY10" fmla="*/ 6197600 h 6594728"/>
              <a:gd name="connsiteX11" fmla="*/ 5902646 w 8968509"/>
              <a:gd name="connsiteY11" fmla="*/ 6583284 h 6594728"/>
              <a:gd name="connsiteX12" fmla="*/ 3143494 w 8968509"/>
              <a:gd name="connsiteY12" fmla="*/ 6594728 h 6594728"/>
              <a:gd name="connsiteX13" fmla="*/ 2872509 w 8968509"/>
              <a:gd name="connsiteY13" fmla="*/ 6243782 h 6594728"/>
              <a:gd name="connsiteX14" fmla="*/ 738909 w 8968509"/>
              <a:gd name="connsiteY14" fmla="*/ 6243782 h 6594728"/>
              <a:gd name="connsiteX15" fmla="*/ 193964 w 8968509"/>
              <a:gd name="connsiteY15" fmla="*/ 5698837 h 6594728"/>
              <a:gd name="connsiteX16" fmla="*/ 193964 w 8968509"/>
              <a:gd name="connsiteY16" fmla="*/ 4184073 h 6594728"/>
              <a:gd name="connsiteX17" fmla="*/ 0 w 8968509"/>
              <a:gd name="connsiteY17" fmla="*/ 3990109 h 6594728"/>
              <a:gd name="connsiteX18" fmla="*/ 0 w 8968509"/>
              <a:gd name="connsiteY18" fmla="*/ 2530764 h 6594728"/>
              <a:gd name="connsiteX19" fmla="*/ 92364 w 8968509"/>
              <a:gd name="connsiteY19" fmla="*/ 2438400 h 6594728"/>
              <a:gd name="connsiteX20" fmla="*/ 92364 w 8968509"/>
              <a:gd name="connsiteY20" fmla="*/ 1810328 h 6594728"/>
              <a:gd name="connsiteX21" fmla="*/ 0 w 8968509"/>
              <a:gd name="connsiteY21" fmla="*/ 1717964 h 6594728"/>
              <a:gd name="connsiteX22" fmla="*/ 0 w 8968509"/>
              <a:gd name="connsiteY22" fmla="*/ 304800 h 65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594728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5902646" y="6583284"/>
                </a:lnTo>
                <a:lnTo>
                  <a:pt x="3143494" y="6594728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576989" y="354464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atin typeface="Skia" panose="020D0502020204020204" pitchFamily="34" charset="0"/>
            </a:endParaRP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>
          <a:xfrm>
            <a:off x="659688" y="1090174"/>
            <a:ext cx="7847270" cy="2498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D4B92-10DB-DB48-B45C-91A699C3C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88912"/>
            <a:ext cx="6167632" cy="4876392"/>
          </a:xfrm>
          <a:prstGeom prst="rect">
            <a:avLst/>
          </a:prstGeom>
        </p:spPr>
      </p:pic>
      <p:sp>
        <p:nvSpPr>
          <p:cNvPr id="8" name="11 CuadroTexto">
            <a:extLst>
              <a:ext uri="{FF2B5EF4-FFF2-40B4-BE49-F238E27FC236}">
                <a16:creationId xmlns:a16="http://schemas.microsoft.com/office/drawing/2014/main" id="{BEACBA81-7C37-634F-A5C4-4010D5C922E3}"/>
              </a:ext>
            </a:extLst>
          </p:cNvPr>
          <p:cNvSpPr txBox="1"/>
          <p:nvPr/>
        </p:nvSpPr>
        <p:spPr>
          <a:xfrm>
            <a:off x="3275856" y="463062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Skia" panose="020D0502020204020204" pitchFamily="34" charset="0"/>
              </a:rPr>
              <a:t>Matrix: Estados x Acciones</a:t>
            </a:r>
          </a:p>
        </p:txBody>
      </p:sp>
    </p:spTree>
    <p:extLst>
      <p:ext uri="{BB962C8B-B14F-4D97-AF65-F5344CB8AC3E}">
        <p14:creationId xmlns:p14="http://schemas.microsoft.com/office/powerpoint/2010/main" val="145949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0" y="66332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4695085" y="344467"/>
            <a:ext cx="3214759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PLAN DE HOY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326A9-80B6-1D46-A764-3424E53308B2}"/>
              </a:ext>
            </a:extLst>
          </p:cNvPr>
          <p:cNvSpPr txBox="1"/>
          <p:nvPr/>
        </p:nvSpPr>
        <p:spPr>
          <a:xfrm>
            <a:off x="640532" y="1335215"/>
            <a:ext cx="6938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Entender </a:t>
            </a:r>
            <a:r>
              <a:rPr lang="es-ES_tradnl" b="1" dirty="0" err="1">
                <a:solidFill>
                  <a:schemeClr val="bg1"/>
                </a:solidFill>
              </a:rPr>
              <a:t>Reinforcement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r>
              <a:rPr lang="es-ES_tradnl" b="1" dirty="0" err="1">
                <a:solidFill>
                  <a:schemeClr val="bg1"/>
                </a:solidFill>
              </a:rPr>
              <a:t>Learning</a:t>
            </a:r>
            <a:r>
              <a:rPr lang="es-ES_tradnl" b="1" dirty="0">
                <a:solidFill>
                  <a:schemeClr val="bg1"/>
                </a:solidFill>
              </a:rPr>
              <a:t> y Q-</a:t>
            </a:r>
            <a:r>
              <a:rPr lang="es-ES_tradnl" b="1" dirty="0" err="1">
                <a:solidFill>
                  <a:schemeClr val="bg1"/>
                </a:solidFill>
              </a:rPr>
              <a:t>Learning</a:t>
            </a:r>
            <a:endParaRPr lang="es-ES_tradnl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Ecuación </a:t>
            </a:r>
            <a:r>
              <a:rPr lang="es-ES_tradnl" b="1" dirty="0" err="1">
                <a:solidFill>
                  <a:schemeClr val="bg1"/>
                </a:solidFill>
              </a:rPr>
              <a:t>Bellman</a:t>
            </a:r>
            <a:endParaRPr lang="es-ES_tradnl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Procesos de </a:t>
            </a:r>
            <a:r>
              <a:rPr lang="es-ES_tradnl" b="1" dirty="0" err="1">
                <a:solidFill>
                  <a:schemeClr val="bg1"/>
                </a:solidFill>
              </a:rPr>
              <a:t>Decision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r>
              <a:rPr lang="es-ES_tradnl" b="1" dirty="0" err="1">
                <a:solidFill>
                  <a:schemeClr val="bg1"/>
                </a:solidFill>
              </a:rPr>
              <a:t>Markov</a:t>
            </a:r>
            <a:endParaRPr lang="es-ES_tradnl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Planes versus Políticas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Una Intuición de Q-</a:t>
            </a:r>
            <a:r>
              <a:rPr lang="es-ES_tradnl" b="1" dirty="0" err="1">
                <a:solidFill>
                  <a:schemeClr val="bg1"/>
                </a:solidFill>
              </a:rPr>
              <a:t>Learning</a:t>
            </a:r>
            <a:endParaRPr lang="es-ES_tradnl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Diferencias Temporales</a:t>
            </a:r>
          </a:p>
          <a:p>
            <a:pPr lvl="1"/>
            <a:endParaRPr lang="es-ES_tradnl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Definir entorno del problema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modelar el entorno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Implementar el Q-Learning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b="1" dirty="0">
                <a:solidFill>
                  <a:schemeClr val="bg1"/>
                </a:solidFill>
              </a:rPr>
              <a:t>algoritmo para resolver el problema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32166-F680-9A47-BEFF-92CFFCE31CAB}"/>
              </a:ext>
            </a:extLst>
          </p:cNvPr>
          <p:cNvSpPr txBox="1"/>
          <p:nvPr/>
        </p:nvSpPr>
        <p:spPr>
          <a:xfrm>
            <a:off x="2699792" y="5373216"/>
            <a:ext cx="419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</a:rPr>
              <a:t>“Cuando estés en duda, Q-learn”</a:t>
            </a:r>
          </a:p>
        </p:txBody>
      </p:sp>
    </p:spTree>
    <p:extLst>
      <p:ext uri="{BB962C8B-B14F-4D97-AF65-F5344CB8AC3E}">
        <p14:creationId xmlns:p14="http://schemas.microsoft.com/office/powerpoint/2010/main" val="225006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Forma libre"/>
          <p:cNvSpPr/>
          <p:nvPr/>
        </p:nvSpPr>
        <p:spPr>
          <a:xfrm>
            <a:off x="107504" y="692696"/>
            <a:ext cx="8782944" cy="566907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257452" cy="62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Franja diagonal"/>
          <p:cNvSpPr/>
          <p:nvPr/>
        </p:nvSpPr>
        <p:spPr>
          <a:xfrm rot="13500000">
            <a:off x="3405387" y="5093777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4" name="3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3203159" y="6309320"/>
            <a:ext cx="2664985" cy="246221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000">
                <a:solidFill>
                  <a:schemeClr val="bg1"/>
                </a:solidFill>
                <a:latin typeface="Axon" pitchFamily="2" charset="0"/>
              </a:rPr>
              <a:t>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F377C-CCDE-9448-805E-9B18B4D3C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8" y="976590"/>
            <a:ext cx="6681835" cy="5049043"/>
          </a:xfrm>
          <a:prstGeom prst="rect">
            <a:avLst/>
          </a:prstGeom>
        </p:spPr>
      </p:pic>
      <p:sp>
        <p:nvSpPr>
          <p:cNvPr id="11" name="11 CuadroTexto">
            <a:extLst>
              <a:ext uri="{FF2B5EF4-FFF2-40B4-BE49-F238E27FC236}">
                <a16:creationId xmlns:a16="http://schemas.microsoft.com/office/drawing/2014/main" id="{D610B44F-CBD0-474C-81D2-F8B25824F98B}"/>
              </a:ext>
            </a:extLst>
          </p:cNvPr>
          <p:cNvSpPr txBox="1"/>
          <p:nvPr/>
        </p:nvSpPr>
        <p:spPr>
          <a:xfrm>
            <a:off x="3088831" y="333107"/>
            <a:ext cx="4320480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Matrix de Señales: Estados x Acciones</a:t>
            </a:r>
          </a:p>
        </p:txBody>
      </p:sp>
    </p:spTree>
    <p:extLst>
      <p:ext uri="{BB962C8B-B14F-4D97-AF65-F5344CB8AC3E}">
        <p14:creationId xmlns:p14="http://schemas.microsoft.com/office/powerpoint/2010/main" val="285281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Forma libre"/>
          <p:cNvSpPr/>
          <p:nvPr/>
        </p:nvSpPr>
        <p:spPr>
          <a:xfrm>
            <a:off x="74637" y="294627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1" name="20 Forma libre"/>
          <p:cNvSpPr/>
          <p:nvPr/>
        </p:nvSpPr>
        <p:spPr>
          <a:xfrm>
            <a:off x="611560" y="126955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"/>
          <p:cNvCxnSpPr/>
          <p:nvPr/>
        </p:nvCxnSpPr>
        <p:spPr>
          <a:xfrm>
            <a:off x="5004048" y="980728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1" y="294627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699792" y="185267"/>
            <a:ext cx="4754587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Skia" panose="020D0502020204020204" pitchFamily="34" charset="0"/>
              </a:rPr>
              <a:t>Modificar Señales en tiempo 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32497-3470-594C-BD2D-0185F9775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47744"/>
            <a:ext cx="7272808" cy="58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3563888" y="339633"/>
            <a:ext cx="4341651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  <a:latin typeface="Skia" panose="020D0502020204020204" pitchFamily="34" charset="0"/>
              </a:rPr>
              <a:t>Que es Reinforcement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057A2-DBCB-244C-B5C4-5183F6AFC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5" y="1848293"/>
            <a:ext cx="4277138" cy="3590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03104-D9EB-194D-B93F-D8696DF62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88" y="1830425"/>
            <a:ext cx="3943395" cy="36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Forma libre"/>
          <p:cNvSpPr/>
          <p:nvPr/>
        </p:nvSpPr>
        <p:spPr>
          <a:xfrm>
            <a:off x="32217" y="44624"/>
            <a:ext cx="9049076" cy="6791668"/>
          </a:xfrm>
          <a:custGeom>
            <a:avLst/>
            <a:gdLst>
              <a:gd name="connsiteX0" fmla="*/ 0 w 8968509"/>
              <a:gd name="connsiteY0" fmla="*/ 304800 h 6243782"/>
              <a:gd name="connsiteX1" fmla="*/ 304800 w 8968509"/>
              <a:gd name="connsiteY1" fmla="*/ 0 h 6243782"/>
              <a:gd name="connsiteX2" fmla="*/ 7915564 w 8968509"/>
              <a:gd name="connsiteY2" fmla="*/ 0 h 6243782"/>
              <a:gd name="connsiteX3" fmla="*/ 8423564 w 8968509"/>
              <a:gd name="connsiteY3" fmla="*/ 508000 h 6243782"/>
              <a:gd name="connsiteX4" fmla="*/ 8968509 w 8968509"/>
              <a:gd name="connsiteY4" fmla="*/ 508000 h 6243782"/>
              <a:gd name="connsiteX5" fmla="*/ 8968509 w 8968509"/>
              <a:gd name="connsiteY5" fmla="*/ 2632364 h 6243782"/>
              <a:gd name="connsiteX6" fmla="*/ 8746836 w 8968509"/>
              <a:gd name="connsiteY6" fmla="*/ 2854037 h 6243782"/>
              <a:gd name="connsiteX7" fmla="*/ 8746836 w 8968509"/>
              <a:gd name="connsiteY7" fmla="*/ 4461164 h 6243782"/>
              <a:gd name="connsiteX8" fmla="*/ 8922327 w 8968509"/>
              <a:gd name="connsiteY8" fmla="*/ 4636655 h 6243782"/>
              <a:gd name="connsiteX9" fmla="*/ 8922327 w 8968509"/>
              <a:gd name="connsiteY9" fmla="*/ 6197600 h 6243782"/>
              <a:gd name="connsiteX10" fmla="*/ 6169891 w 8968509"/>
              <a:gd name="connsiteY10" fmla="*/ 6197600 h 6243782"/>
              <a:gd name="connsiteX11" fmla="*/ 6040582 w 8968509"/>
              <a:gd name="connsiteY11" fmla="*/ 6068291 h 6243782"/>
              <a:gd name="connsiteX12" fmla="*/ 3048000 w 8968509"/>
              <a:gd name="connsiteY12" fmla="*/ 6068291 h 6243782"/>
              <a:gd name="connsiteX13" fmla="*/ 2872509 w 8968509"/>
              <a:gd name="connsiteY13" fmla="*/ 6243782 h 6243782"/>
              <a:gd name="connsiteX14" fmla="*/ 738909 w 8968509"/>
              <a:gd name="connsiteY14" fmla="*/ 6243782 h 6243782"/>
              <a:gd name="connsiteX15" fmla="*/ 193964 w 8968509"/>
              <a:gd name="connsiteY15" fmla="*/ 5698837 h 6243782"/>
              <a:gd name="connsiteX16" fmla="*/ 193964 w 8968509"/>
              <a:gd name="connsiteY16" fmla="*/ 4184073 h 6243782"/>
              <a:gd name="connsiteX17" fmla="*/ 0 w 8968509"/>
              <a:gd name="connsiteY17" fmla="*/ 3990109 h 6243782"/>
              <a:gd name="connsiteX18" fmla="*/ 0 w 8968509"/>
              <a:gd name="connsiteY18" fmla="*/ 2530764 h 6243782"/>
              <a:gd name="connsiteX19" fmla="*/ 92364 w 8968509"/>
              <a:gd name="connsiteY19" fmla="*/ 2438400 h 6243782"/>
              <a:gd name="connsiteX20" fmla="*/ 92364 w 8968509"/>
              <a:gd name="connsiteY20" fmla="*/ 1810328 h 6243782"/>
              <a:gd name="connsiteX21" fmla="*/ 0 w 8968509"/>
              <a:gd name="connsiteY21" fmla="*/ 1717964 h 6243782"/>
              <a:gd name="connsiteX22" fmla="*/ 0 w 8968509"/>
              <a:gd name="connsiteY22" fmla="*/ 304800 h 62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68509" h="6243782">
                <a:moveTo>
                  <a:pt x="0" y="304800"/>
                </a:moveTo>
                <a:lnTo>
                  <a:pt x="304800" y="0"/>
                </a:lnTo>
                <a:lnTo>
                  <a:pt x="7915564" y="0"/>
                </a:lnTo>
                <a:lnTo>
                  <a:pt x="8423564" y="508000"/>
                </a:lnTo>
                <a:lnTo>
                  <a:pt x="8968509" y="508000"/>
                </a:lnTo>
                <a:lnTo>
                  <a:pt x="8968509" y="2632364"/>
                </a:lnTo>
                <a:lnTo>
                  <a:pt x="8746836" y="2854037"/>
                </a:lnTo>
                <a:lnTo>
                  <a:pt x="8746836" y="4461164"/>
                </a:lnTo>
                <a:lnTo>
                  <a:pt x="8922327" y="4636655"/>
                </a:lnTo>
                <a:lnTo>
                  <a:pt x="8922327" y="6197600"/>
                </a:lnTo>
                <a:lnTo>
                  <a:pt x="6169891" y="6197600"/>
                </a:lnTo>
                <a:lnTo>
                  <a:pt x="6040582" y="6068291"/>
                </a:lnTo>
                <a:lnTo>
                  <a:pt x="3048000" y="6068291"/>
                </a:lnTo>
                <a:lnTo>
                  <a:pt x="2872509" y="6243782"/>
                </a:lnTo>
                <a:lnTo>
                  <a:pt x="738909" y="6243782"/>
                </a:lnTo>
                <a:lnTo>
                  <a:pt x="193964" y="5698837"/>
                </a:lnTo>
                <a:lnTo>
                  <a:pt x="193964" y="4184073"/>
                </a:lnTo>
                <a:lnTo>
                  <a:pt x="0" y="3990109"/>
                </a:lnTo>
                <a:lnTo>
                  <a:pt x="0" y="2530764"/>
                </a:lnTo>
                <a:lnTo>
                  <a:pt x="92364" y="2438400"/>
                </a:lnTo>
                <a:lnTo>
                  <a:pt x="92364" y="1810328"/>
                </a:lnTo>
                <a:lnTo>
                  <a:pt x="0" y="1717964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15 Franja diagonal"/>
          <p:cNvSpPr/>
          <p:nvPr/>
        </p:nvSpPr>
        <p:spPr>
          <a:xfrm rot="13500000">
            <a:off x="3405387" y="5288755"/>
            <a:ext cx="2336798" cy="2336798"/>
          </a:xfrm>
          <a:prstGeom prst="diagStripe">
            <a:avLst>
              <a:gd name="adj" fmla="val 79631"/>
            </a:avLst>
          </a:pr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  <p:sp>
        <p:nvSpPr>
          <p:cNvPr id="23" name="22 Forma libre"/>
          <p:cNvSpPr/>
          <p:nvPr/>
        </p:nvSpPr>
        <p:spPr>
          <a:xfrm>
            <a:off x="611560" y="260648"/>
            <a:ext cx="7843974" cy="536971"/>
          </a:xfrm>
          <a:custGeom>
            <a:avLst/>
            <a:gdLst>
              <a:gd name="connsiteX0" fmla="*/ 0 w 7741228"/>
              <a:gd name="connsiteY0" fmla="*/ 519546 h 529937"/>
              <a:gd name="connsiteX1" fmla="*/ 0 w 7741228"/>
              <a:gd name="connsiteY1" fmla="*/ 197428 h 529937"/>
              <a:gd name="connsiteX2" fmla="*/ 197428 w 7741228"/>
              <a:gd name="connsiteY2" fmla="*/ 0 h 529937"/>
              <a:gd name="connsiteX3" fmla="*/ 7211291 w 7741228"/>
              <a:gd name="connsiteY3" fmla="*/ 0 h 529937"/>
              <a:gd name="connsiteX4" fmla="*/ 7741228 w 7741228"/>
              <a:gd name="connsiteY4" fmla="*/ 529937 h 529937"/>
              <a:gd name="connsiteX5" fmla="*/ 0 w 7741228"/>
              <a:gd name="connsiteY5" fmla="*/ 519546 h 52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1228" h="529937">
                <a:moveTo>
                  <a:pt x="0" y="519546"/>
                </a:moveTo>
                <a:lnTo>
                  <a:pt x="0" y="197428"/>
                </a:lnTo>
                <a:lnTo>
                  <a:pt x="197428" y="0"/>
                </a:lnTo>
                <a:lnTo>
                  <a:pt x="7211291" y="0"/>
                </a:lnTo>
                <a:lnTo>
                  <a:pt x="7741228" y="529937"/>
                </a:lnTo>
                <a:lnTo>
                  <a:pt x="0" y="519546"/>
                </a:lnTo>
                <a:close/>
              </a:path>
            </a:pathLst>
          </a:custGeom>
          <a:solidFill>
            <a:srgbClr val="002060">
              <a:alpha val="75000"/>
            </a:srgbClr>
          </a:solidFill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28320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5652120" y="366206"/>
            <a:ext cx="4341651" cy="369332"/>
          </a:xfrm>
          <a:prstGeom prst="rect">
            <a:avLst/>
          </a:prstGeom>
          <a:noFill/>
          <a:effectLst>
            <a:glow rad="101600">
              <a:srgbClr val="00B0F0">
                <a:alpha val="40000"/>
              </a:srgbClr>
            </a:glow>
            <a:outerShdw blurRad="50800" dist="38100" dir="5400000" algn="t" rotWithShape="0">
              <a:srgbClr val="00E5F0">
                <a:alpha val="40000"/>
              </a:srgb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/>
                </a:solidFill>
                <a:latin typeface="Skia" panose="020D0502020204020204" pitchFamily="34" charset="0"/>
              </a:rPr>
              <a:t>RL: El Agente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CDECB8-2732-EB43-AE41-822033B40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148596"/>
            <a:ext cx="4251922" cy="35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2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18048</TotalTime>
  <Words>3658</Words>
  <Application>Microsoft Macintosh PowerPoint</Application>
  <PresentationFormat>On-screen Show (4:3)</PresentationFormat>
  <Paragraphs>460</Paragraphs>
  <Slides>71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Axon</vt:lpstr>
      <vt:lpstr>Calibri</vt:lpstr>
      <vt:lpstr>Skia</vt:lpstr>
      <vt:lpstr>Verdana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W7D</dc:creator>
  <cp:lastModifiedBy>Christian Urrea</cp:lastModifiedBy>
  <cp:revision>377</cp:revision>
  <dcterms:created xsi:type="dcterms:W3CDTF">2013-09-28T17:44:04Z</dcterms:created>
  <dcterms:modified xsi:type="dcterms:W3CDTF">2019-04-12T02:37:28Z</dcterms:modified>
</cp:coreProperties>
</file>